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312" r:id="rId4"/>
    <p:sldId id="317" r:id="rId5"/>
    <p:sldId id="318" r:id="rId6"/>
    <p:sldId id="319" r:id="rId7"/>
    <p:sldId id="320" r:id="rId8"/>
    <p:sldId id="321" r:id="rId9"/>
    <p:sldId id="315" r:id="rId10"/>
    <p:sldId id="323" r:id="rId11"/>
    <p:sldId id="307" r:id="rId12"/>
    <p:sldId id="293" r:id="rId13"/>
    <p:sldId id="322" r:id="rId14"/>
    <p:sldId id="299" r:id="rId15"/>
    <p:sldId id="316" r:id="rId16"/>
    <p:sldId id="285" r:id="rId17"/>
    <p:sldId id="313" r:id="rId18"/>
    <p:sldId id="314" r:id="rId19"/>
    <p:sldId id="261" r:id="rId20"/>
    <p:sldId id="31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309" autoAdjust="0"/>
    <p:restoredTop sz="94660"/>
  </p:normalViewPr>
  <p:slideViewPr>
    <p:cSldViewPr snapToGrid="0">
      <p:cViewPr varScale="1">
        <p:scale>
          <a:sx n="83" d="100"/>
          <a:sy n="83" d="100"/>
        </p:scale>
        <p:origin x="77" y="13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07143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57560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01387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22024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19001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76024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169725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1908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7714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055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F9F0C5-380F-41C2-899A-BAC0F0927E16}" type="slidenum">
              <a:rPr lang="en-US" smtClean="0"/>
              <a:t>‹Nº›</a:t>
            </a:fld>
            <a:endParaRPr lang="en-US" dirty="0"/>
          </a:p>
        </p:txBody>
      </p:sp>
    </p:spTree>
    <p:extLst>
      <p:ext uri="{BB962C8B-B14F-4D97-AF65-F5344CB8AC3E}">
        <p14:creationId xmlns:p14="http://schemas.microsoft.com/office/powerpoint/2010/main" val="167169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5108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68826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0119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1202103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9591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0161204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CL" sz="3200" dirty="0"/>
              <a:t>Rendición de cuentas  2020</a:t>
            </a:r>
            <a:br>
              <a:rPr lang="es-CL" sz="3200" dirty="0"/>
            </a:br>
            <a:endParaRPr lang="es-CL" sz="3200" dirty="0"/>
          </a:p>
        </p:txBody>
      </p:sp>
      <p:sp>
        <p:nvSpPr>
          <p:cNvPr id="3" name="Subtítulo 2"/>
          <p:cNvSpPr>
            <a:spLocks noGrp="1"/>
          </p:cNvSpPr>
          <p:nvPr>
            <p:ph type="subTitle" idx="1"/>
          </p:nvPr>
        </p:nvSpPr>
        <p:spPr>
          <a:xfrm>
            <a:off x="2589213" y="4777380"/>
            <a:ext cx="8915399" cy="588948"/>
          </a:xfrm>
        </p:spPr>
        <p:txBody>
          <a:bodyPr/>
          <a:lstStyle/>
          <a:p>
            <a:pPr algn="ctr"/>
            <a:r>
              <a:rPr lang="es-CL" dirty="0"/>
              <a:t>Colegio María Educa, Bosque San Carlos </a:t>
            </a:r>
          </a:p>
        </p:txBody>
      </p:sp>
      <p:pic>
        <p:nvPicPr>
          <p:cNvPr id="5" name="Imagen 4">
            <a:extLst>
              <a:ext uri="{FF2B5EF4-FFF2-40B4-BE49-F238E27FC236}">
                <a16:creationId xmlns:a16="http://schemas.microsoft.com/office/drawing/2014/main" id="{60E1112E-79A1-4669-B5E2-038E1F371877}"/>
              </a:ext>
            </a:extLst>
          </p:cNvPr>
          <p:cNvPicPr>
            <a:picLocks noChangeAspect="1"/>
          </p:cNvPicPr>
          <p:nvPr/>
        </p:nvPicPr>
        <p:blipFill>
          <a:blip r:embed="rId2"/>
          <a:stretch>
            <a:fillRect/>
          </a:stretch>
        </p:blipFill>
        <p:spPr>
          <a:xfrm>
            <a:off x="6608762" y="2636520"/>
            <a:ext cx="487680" cy="792480"/>
          </a:xfrm>
          <a:prstGeom prst="rect">
            <a:avLst/>
          </a:prstGeom>
        </p:spPr>
      </p:pic>
    </p:spTree>
    <p:extLst>
      <p:ext uri="{BB962C8B-B14F-4D97-AF65-F5344CB8AC3E}">
        <p14:creationId xmlns:p14="http://schemas.microsoft.com/office/powerpoint/2010/main" val="1169585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33635"/>
          </a:xfrm>
        </p:spPr>
        <p:txBody>
          <a:bodyPr/>
          <a:lstStyle/>
          <a:p>
            <a:r>
              <a:rPr lang="es-CL" sz="3200" dirty="0">
                <a:solidFill>
                  <a:prstClr val="black">
                    <a:lumMod val="85000"/>
                    <a:lumOff val="15000"/>
                  </a:prstClr>
                </a:solidFill>
              </a:rPr>
              <a:t>FODA 2020</a:t>
            </a:r>
            <a:endParaRPr lang="es-CL"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440620730"/>
              </p:ext>
            </p:extLst>
          </p:nvPr>
        </p:nvGraphicFramePr>
        <p:xfrm>
          <a:off x="1939636" y="1921165"/>
          <a:ext cx="9481850" cy="4157230"/>
        </p:xfrm>
        <a:graphic>
          <a:graphicData uri="http://schemas.openxmlformats.org/drawingml/2006/table">
            <a:tbl>
              <a:tblPr firstRow="1" bandRow="1">
                <a:tableStyleId>{5C22544A-7EE6-4342-B048-85BDC9FD1C3A}</a:tableStyleId>
              </a:tblPr>
              <a:tblGrid>
                <a:gridCol w="4740925">
                  <a:extLst>
                    <a:ext uri="{9D8B030D-6E8A-4147-A177-3AD203B41FA5}">
                      <a16:colId xmlns:a16="http://schemas.microsoft.com/office/drawing/2014/main" val="778981528"/>
                    </a:ext>
                  </a:extLst>
                </a:gridCol>
                <a:gridCol w="4740925">
                  <a:extLst>
                    <a:ext uri="{9D8B030D-6E8A-4147-A177-3AD203B41FA5}">
                      <a16:colId xmlns:a16="http://schemas.microsoft.com/office/drawing/2014/main" val="3300044848"/>
                    </a:ext>
                  </a:extLst>
                </a:gridCol>
              </a:tblGrid>
              <a:tr h="623928">
                <a:tc>
                  <a:txBody>
                    <a:bodyPr/>
                    <a:lstStyle/>
                    <a:p>
                      <a:pPr algn="ctr"/>
                      <a:r>
                        <a:rPr lang="es-CL" dirty="0"/>
                        <a:t>OPORTUNIDADES</a:t>
                      </a:r>
                    </a:p>
                  </a:txBody>
                  <a:tcPr/>
                </a:tc>
                <a:tc>
                  <a:txBody>
                    <a:bodyPr/>
                    <a:lstStyle/>
                    <a:p>
                      <a:pPr algn="ctr"/>
                      <a:r>
                        <a:rPr lang="es-CL" dirty="0"/>
                        <a:t>AMENAZAS</a:t>
                      </a:r>
                    </a:p>
                  </a:txBody>
                  <a:tcPr/>
                </a:tc>
                <a:extLst>
                  <a:ext uri="{0D108BD9-81ED-4DB2-BD59-A6C34878D82A}">
                    <a16:rowId xmlns:a16="http://schemas.microsoft.com/office/drawing/2014/main" val="3722604131"/>
                  </a:ext>
                </a:extLst>
              </a:tr>
              <a:tr h="3533302">
                <a:tc>
                  <a:txBody>
                    <a:bodyPr/>
                    <a:lstStyle/>
                    <a:p>
                      <a:pPr marL="342900" lvl="0" indent="-342900" algn="just" defTabSz="457200" rtl="0" eaLnBrk="1" latinLnBrk="0" hangingPunct="1">
                        <a:spcAft>
                          <a:spcPts val="0"/>
                        </a:spcAft>
                        <a:buFont typeface="Symbol" panose="05050102010706020507" pitchFamily="18" charset="2"/>
                        <a:buChar char=""/>
                      </a:pPr>
                      <a:r>
                        <a:rPr lang="es-CL" sz="18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Apoyo de instituciones externas (ACHS, Parroquia Cristo Resucitado – </a:t>
                      </a:r>
                      <a:r>
                        <a:rPr lang="es-CL" sz="1800" b="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Cesfam</a:t>
                      </a:r>
                      <a:r>
                        <a:rPr lang="es-CL" sz="18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MINEDUC)</a:t>
                      </a:r>
                    </a:p>
                    <a:p>
                      <a:pPr marL="342900" lvl="0" indent="-342900" algn="just" defTabSz="457200" rtl="0" eaLnBrk="1" latinLnBrk="0" hangingPunct="1">
                        <a:spcAft>
                          <a:spcPts val="0"/>
                        </a:spcAft>
                        <a:buFont typeface="Symbol" panose="05050102010706020507" pitchFamily="18" charset="2"/>
                        <a:buChar char=""/>
                      </a:pPr>
                      <a:r>
                        <a:rPr lang="es-CL" sz="18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Campañas de información nacionales, de diversas autoridades, que refuerzan la instrucción para toda la comunidad.</a:t>
                      </a:r>
                    </a:p>
                    <a:p>
                      <a:pPr marL="342900" lvl="0" indent="-342900" algn="just" defTabSz="457200" rtl="0" eaLnBrk="1" latinLnBrk="0" hangingPunct="1">
                        <a:spcAft>
                          <a:spcPts val="0"/>
                        </a:spcAft>
                        <a:buFont typeface="Symbol" panose="05050102010706020507" pitchFamily="18" charset="2"/>
                        <a:buChar char=""/>
                      </a:pPr>
                      <a:endParaRPr lang="es-CL" sz="18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342900" lvl="0" indent="-342900">
                        <a:spcAft>
                          <a:spcPts val="0"/>
                        </a:spcAft>
                        <a:buFont typeface="Symbol" panose="05050102010706020507" pitchFamily="18" charset="2"/>
                        <a:buChar char=""/>
                      </a:pPr>
                      <a:r>
                        <a:rPr lang="es-CL" sz="18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Desconocimiento de perfil apoderados nuevos</a:t>
                      </a:r>
                    </a:p>
                    <a:p>
                      <a:pPr marL="342900" lvl="0" indent="-342900">
                        <a:spcAft>
                          <a:spcPts val="0"/>
                        </a:spcAft>
                        <a:buFont typeface="Symbol" panose="05050102010706020507" pitchFamily="18" charset="2"/>
                        <a:buChar char=""/>
                      </a:pPr>
                      <a:r>
                        <a:rPr lang="es-CL" sz="18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Vulnerabilidad socioeconómica que afecta el rendimiento académico de los estudiantes</a:t>
                      </a:r>
                    </a:p>
                    <a:p>
                      <a:pPr marL="342900" lvl="0" indent="-342900">
                        <a:spcAft>
                          <a:spcPts val="0"/>
                        </a:spcAft>
                        <a:buFont typeface="Symbol" panose="05050102010706020507" pitchFamily="18" charset="2"/>
                        <a:buChar char=""/>
                      </a:pPr>
                      <a:r>
                        <a:rPr lang="es-CL" sz="18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Mal uso de plataformas de Internet (redes sociales)</a:t>
                      </a:r>
                    </a:p>
                    <a:p>
                      <a:pPr marL="342900" lvl="0" indent="-342900">
                        <a:spcAft>
                          <a:spcPts val="0"/>
                        </a:spcAft>
                        <a:buFont typeface="Symbol" panose="05050102010706020507" pitchFamily="18" charset="2"/>
                        <a:buChar char=""/>
                      </a:pPr>
                      <a:r>
                        <a:rPr lang="es-CL" sz="18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Gran incertidumbre que impide planificar adecuadamente.</a:t>
                      </a:r>
                    </a:p>
                    <a:p>
                      <a:endParaRPr lang="es-CL" dirty="0"/>
                    </a:p>
                  </a:txBody>
                  <a:tcPr/>
                </a:tc>
                <a:extLst>
                  <a:ext uri="{0D108BD9-81ED-4DB2-BD59-A6C34878D82A}">
                    <a16:rowId xmlns:a16="http://schemas.microsoft.com/office/drawing/2014/main" val="1058330176"/>
                  </a:ext>
                </a:extLst>
              </a:tr>
            </a:tbl>
          </a:graphicData>
        </a:graphic>
      </p:graphicFrame>
    </p:spTree>
    <p:extLst>
      <p:ext uri="{BB962C8B-B14F-4D97-AF65-F5344CB8AC3E}">
        <p14:creationId xmlns:p14="http://schemas.microsoft.com/office/powerpoint/2010/main" val="2714468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B52EF5-893D-4D71-BEF2-CA95FAB1A32A}"/>
              </a:ext>
            </a:extLst>
          </p:cNvPr>
          <p:cNvSpPr>
            <a:spLocks noGrp="1"/>
          </p:cNvSpPr>
          <p:nvPr>
            <p:ph type="title"/>
          </p:nvPr>
        </p:nvSpPr>
        <p:spPr/>
        <p:txBody>
          <a:bodyPr/>
          <a:lstStyle/>
          <a:p>
            <a:r>
              <a:rPr lang="es-CL" dirty="0"/>
              <a:t>Acciones ejecutadas considerando objetivos del Plan Estratégico y PME</a:t>
            </a:r>
          </a:p>
        </p:txBody>
      </p:sp>
      <p:sp>
        <p:nvSpPr>
          <p:cNvPr id="3" name="Marcador de contenido 2">
            <a:extLst>
              <a:ext uri="{FF2B5EF4-FFF2-40B4-BE49-F238E27FC236}">
                <a16:creationId xmlns:a16="http://schemas.microsoft.com/office/drawing/2014/main" id="{49C71B9E-222A-4494-BFA6-8EB61CB9ADD7}"/>
              </a:ext>
            </a:extLst>
          </p:cNvPr>
          <p:cNvSpPr>
            <a:spLocks noGrp="1"/>
          </p:cNvSpPr>
          <p:nvPr>
            <p:ph idx="1"/>
          </p:nvPr>
        </p:nvSpPr>
        <p:spPr/>
        <p:txBody>
          <a:bodyPr>
            <a:normAutofit fontScale="85000" lnSpcReduction="10000"/>
          </a:bodyPr>
          <a:lstStyle/>
          <a:p>
            <a:pPr algn="just"/>
            <a:r>
              <a:rPr lang="es-CL" dirty="0"/>
              <a:t>Elaboración Primera etapa de Proyecto Curricular </a:t>
            </a:r>
          </a:p>
          <a:p>
            <a:pPr algn="just"/>
            <a:r>
              <a:rPr lang="es-CL" dirty="0"/>
              <a:t>Actualización de Reglamentos : R. Interno y Protocolos  , R. Evaluación , Ajustes curriculares </a:t>
            </a:r>
            <a:r>
              <a:rPr lang="es-CL" dirty="0" err="1"/>
              <a:t>Ens</a:t>
            </a:r>
            <a:r>
              <a:rPr lang="es-CL" dirty="0"/>
              <a:t>. Media </a:t>
            </a:r>
          </a:p>
          <a:p>
            <a:pPr algn="just"/>
            <a:r>
              <a:rPr lang="es-CL" dirty="0"/>
              <a:t>Avance Plan Formativo diseño de metas para el año 2020. </a:t>
            </a:r>
          </a:p>
          <a:p>
            <a:pPr algn="just"/>
            <a:r>
              <a:rPr lang="es-CL" dirty="0"/>
              <a:t>Elaboración de Perfiles de cargo y fortalecimiento del equipo de formación </a:t>
            </a:r>
          </a:p>
          <a:p>
            <a:pPr algn="just"/>
            <a:r>
              <a:rPr lang="es-CL" dirty="0"/>
              <a:t>Aplicación de Evaluación Asistentes no profesionales ajustada a trabajo en pandemia </a:t>
            </a:r>
          </a:p>
          <a:p>
            <a:pPr algn="just"/>
            <a:r>
              <a:rPr lang="es-CL" dirty="0"/>
              <a:t>Jornadas de talleres de contención emocional para apoderados y funcionarios en general  </a:t>
            </a:r>
          </a:p>
          <a:p>
            <a:pPr algn="just"/>
            <a:r>
              <a:rPr lang="es-CL" dirty="0">
                <a:solidFill>
                  <a:schemeClr val="tx1"/>
                </a:solidFill>
              </a:rPr>
              <a:t>Aplicación Plan anual de capacitación, con inducción del personal y curso mes de febrero </a:t>
            </a:r>
          </a:p>
          <a:p>
            <a:pPr algn="just"/>
            <a:r>
              <a:rPr lang="es-CL" dirty="0"/>
              <a:t>Programa de apoyo pedagógico Mario Hiriart</a:t>
            </a:r>
          </a:p>
          <a:p>
            <a:pPr algn="just"/>
            <a:r>
              <a:rPr lang="es-CL" dirty="0"/>
              <a:t>Programa Propedéutico UCN y Programa quiero se profesional de la educación.</a:t>
            </a:r>
          </a:p>
          <a:p>
            <a:pPr algn="just"/>
            <a:endParaRPr lang="es-CL" dirty="0"/>
          </a:p>
          <a:p>
            <a:endParaRPr lang="es-CL" dirty="0"/>
          </a:p>
          <a:p>
            <a:endParaRPr lang="es-CL" dirty="0"/>
          </a:p>
          <a:p>
            <a:endParaRPr lang="es-CL" dirty="0"/>
          </a:p>
        </p:txBody>
      </p:sp>
    </p:spTree>
    <p:extLst>
      <p:ext uri="{BB962C8B-B14F-4D97-AF65-F5344CB8AC3E}">
        <p14:creationId xmlns:p14="http://schemas.microsoft.com/office/powerpoint/2010/main" val="3393452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F8AB16-CDF5-417F-9051-6BDE7A2EB09D}"/>
              </a:ext>
            </a:extLst>
          </p:cNvPr>
          <p:cNvSpPr>
            <a:spLocks noGrp="1"/>
          </p:cNvSpPr>
          <p:nvPr>
            <p:ph type="title"/>
          </p:nvPr>
        </p:nvSpPr>
        <p:spPr>
          <a:xfrm>
            <a:off x="2592924" y="624110"/>
            <a:ext cx="8911687" cy="530435"/>
          </a:xfrm>
        </p:spPr>
        <p:txBody>
          <a:bodyPr>
            <a:normAutofit fontScale="90000"/>
          </a:bodyPr>
          <a:lstStyle/>
          <a:p>
            <a:r>
              <a:rPr lang="es-CL" dirty="0"/>
              <a:t> </a:t>
            </a:r>
          </a:p>
        </p:txBody>
      </p:sp>
      <p:sp>
        <p:nvSpPr>
          <p:cNvPr id="3" name="Marcador de contenido 2">
            <a:extLst>
              <a:ext uri="{FF2B5EF4-FFF2-40B4-BE49-F238E27FC236}">
                <a16:creationId xmlns:a16="http://schemas.microsoft.com/office/drawing/2014/main" id="{012E6C45-BA78-4529-B37A-453207861E6E}"/>
              </a:ext>
            </a:extLst>
          </p:cNvPr>
          <p:cNvSpPr>
            <a:spLocks noGrp="1"/>
          </p:cNvSpPr>
          <p:nvPr>
            <p:ph idx="4294967295"/>
          </p:nvPr>
        </p:nvSpPr>
        <p:spPr>
          <a:xfrm>
            <a:off x="1939636" y="1154545"/>
            <a:ext cx="10252364" cy="5109363"/>
          </a:xfrm>
        </p:spPr>
        <p:txBody>
          <a:bodyPr>
            <a:normAutofit/>
          </a:bodyPr>
          <a:lstStyle/>
          <a:p>
            <a:pPr algn="just"/>
            <a:r>
              <a:rPr lang="es-CL" dirty="0"/>
              <a:t>Desarrollo del cronograma de consejos de Coordinación , profesores , escolar </a:t>
            </a:r>
          </a:p>
          <a:p>
            <a:pPr algn="just"/>
            <a:r>
              <a:rPr lang="es-CL" dirty="0"/>
              <a:t>Trabajo en Comité Técnico y Comité ejecutivo</a:t>
            </a:r>
          </a:p>
          <a:p>
            <a:pPr algn="just"/>
            <a:r>
              <a:rPr lang="es-CL" dirty="0"/>
              <a:t>Proceso de implementación necesidades de los Deptos. </a:t>
            </a:r>
          </a:p>
          <a:p>
            <a:pPr algn="just"/>
            <a:r>
              <a:rPr lang="es-CL" dirty="0"/>
              <a:t>Puesta en marcha proceso de admisión 2021</a:t>
            </a:r>
          </a:p>
          <a:p>
            <a:pPr algn="just"/>
            <a:r>
              <a:rPr lang="es-CL" dirty="0"/>
              <a:t>Preparación para aplicar diagnóstico de aprendizajes y psico emocional, preparando el retorno a clases presenciales</a:t>
            </a:r>
          </a:p>
          <a:p>
            <a:pPr algn="just"/>
            <a:r>
              <a:rPr lang="es-CL" dirty="0"/>
              <a:t>Elaboración, preparación y presentación de Plan retorno 2021</a:t>
            </a:r>
          </a:p>
          <a:p>
            <a:pPr marL="0" indent="0">
              <a:buNone/>
            </a:pPr>
            <a:endParaRPr lang="es-CL" dirty="0"/>
          </a:p>
          <a:p>
            <a:pPr lvl="1"/>
            <a:endParaRPr lang="es-CL" dirty="0"/>
          </a:p>
        </p:txBody>
      </p:sp>
    </p:spTree>
    <p:extLst>
      <p:ext uri="{BB962C8B-B14F-4D97-AF65-F5344CB8AC3E}">
        <p14:creationId xmlns:p14="http://schemas.microsoft.com/office/powerpoint/2010/main" val="3226341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4" y="624110"/>
            <a:ext cx="8911687" cy="582861"/>
          </a:xfrm>
        </p:spPr>
        <p:txBody>
          <a:bodyPr>
            <a:normAutofit fontScale="90000"/>
          </a:bodyPr>
          <a:lstStyle/>
          <a:p>
            <a:r>
              <a:rPr lang="es-CL" dirty="0"/>
              <a:t>Capacitación ejecutada año 2020</a:t>
            </a:r>
          </a:p>
        </p:txBody>
      </p:sp>
      <p:graphicFrame>
        <p:nvGraphicFramePr>
          <p:cNvPr id="3" name="Tabla 2"/>
          <p:cNvGraphicFramePr>
            <a:graphicFrameLocks noGrp="1"/>
          </p:cNvGraphicFramePr>
          <p:nvPr>
            <p:extLst>
              <p:ext uri="{D42A27DB-BD31-4B8C-83A1-F6EECF244321}">
                <p14:modId xmlns:p14="http://schemas.microsoft.com/office/powerpoint/2010/main" val="757589643"/>
              </p:ext>
            </p:extLst>
          </p:nvPr>
        </p:nvGraphicFramePr>
        <p:xfrm>
          <a:off x="2001796" y="1459345"/>
          <a:ext cx="9368167" cy="4191684"/>
        </p:xfrm>
        <a:graphic>
          <a:graphicData uri="http://schemas.openxmlformats.org/drawingml/2006/table">
            <a:tbl>
              <a:tblPr firstRow="1" firstCol="1" bandRow="1"/>
              <a:tblGrid>
                <a:gridCol w="889186">
                  <a:extLst>
                    <a:ext uri="{9D8B030D-6E8A-4147-A177-3AD203B41FA5}">
                      <a16:colId xmlns:a16="http://schemas.microsoft.com/office/drawing/2014/main" val="635083613"/>
                    </a:ext>
                  </a:extLst>
                </a:gridCol>
                <a:gridCol w="3286183">
                  <a:extLst>
                    <a:ext uri="{9D8B030D-6E8A-4147-A177-3AD203B41FA5}">
                      <a16:colId xmlns:a16="http://schemas.microsoft.com/office/drawing/2014/main" val="1156467488"/>
                    </a:ext>
                  </a:extLst>
                </a:gridCol>
                <a:gridCol w="421106">
                  <a:extLst>
                    <a:ext uri="{9D8B030D-6E8A-4147-A177-3AD203B41FA5}">
                      <a16:colId xmlns:a16="http://schemas.microsoft.com/office/drawing/2014/main" val="1964892899"/>
                    </a:ext>
                  </a:extLst>
                </a:gridCol>
                <a:gridCol w="1780132">
                  <a:extLst>
                    <a:ext uri="{9D8B030D-6E8A-4147-A177-3AD203B41FA5}">
                      <a16:colId xmlns:a16="http://schemas.microsoft.com/office/drawing/2014/main" val="195581221"/>
                    </a:ext>
                  </a:extLst>
                </a:gridCol>
                <a:gridCol w="1855488">
                  <a:extLst>
                    <a:ext uri="{9D8B030D-6E8A-4147-A177-3AD203B41FA5}">
                      <a16:colId xmlns:a16="http://schemas.microsoft.com/office/drawing/2014/main" val="1089266892"/>
                    </a:ext>
                  </a:extLst>
                </a:gridCol>
                <a:gridCol w="1136072">
                  <a:extLst>
                    <a:ext uri="{9D8B030D-6E8A-4147-A177-3AD203B41FA5}">
                      <a16:colId xmlns:a16="http://schemas.microsoft.com/office/drawing/2014/main" val="2095254992"/>
                    </a:ext>
                  </a:extLst>
                </a:gridCol>
              </a:tblGrid>
              <a:tr h="167671">
                <a:tc>
                  <a:txBody>
                    <a:bodyPr/>
                    <a:lstStyle/>
                    <a:p>
                      <a:pPr algn="ctr">
                        <a:spcAft>
                          <a:spcPts val="0"/>
                        </a:spcAft>
                      </a:pPr>
                      <a:r>
                        <a:rPr lang="es-ES" sz="1100" b="1" dirty="0">
                          <a:effectLst/>
                          <a:latin typeface="Calibri" panose="020F0502020204030204" pitchFamily="34" charset="0"/>
                          <a:ea typeface="Calibri" panose="020F0502020204030204" pitchFamily="34" charset="0"/>
                          <a:cs typeface="Times New Roman" panose="02020603050405020304" pitchFamily="18" charset="0"/>
                        </a:rPr>
                        <a:t>FECHA</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b="1">
                          <a:effectLst/>
                          <a:latin typeface="Calibri" panose="020F0502020204030204" pitchFamily="34" charset="0"/>
                          <a:ea typeface="Calibri" panose="020F0502020204030204" pitchFamily="34" charset="0"/>
                          <a:cs typeface="Times New Roman" panose="02020603050405020304" pitchFamily="18" charset="0"/>
                        </a:rPr>
                        <a:t>CURSO</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b="1">
                          <a:effectLst/>
                          <a:latin typeface="Calibri" panose="020F0502020204030204" pitchFamily="34" charset="0"/>
                          <a:ea typeface="Calibri" panose="020F0502020204030204" pitchFamily="34" charset="0"/>
                          <a:cs typeface="Times New Roman" panose="02020603050405020304" pitchFamily="18" charset="0"/>
                        </a:rPr>
                        <a:t>HR</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b="1">
                          <a:effectLst/>
                          <a:latin typeface="Calibri" panose="020F0502020204030204" pitchFamily="34" charset="0"/>
                          <a:ea typeface="Calibri" panose="020F0502020204030204" pitchFamily="34" charset="0"/>
                          <a:cs typeface="Times New Roman" panose="02020603050405020304" pitchFamily="18" charset="0"/>
                        </a:rPr>
                        <a:t>CAPACITADOR</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S" sz="1100" b="1">
                          <a:effectLst/>
                          <a:latin typeface="Calibri" panose="020F0502020204030204" pitchFamily="34" charset="0"/>
                          <a:ea typeface="Calibri" panose="020F0502020204030204" pitchFamily="34" charset="0"/>
                          <a:cs typeface="Times New Roman" panose="02020603050405020304" pitchFamily="18" charset="0"/>
                        </a:rPr>
                        <a:t>PARTICIPANTES</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L"/>
                    </a:p>
                  </a:txBody>
                  <a:tcPr/>
                </a:tc>
                <a:extLst>
                  <a:ext uri="{0D108BD9-81ED-4DB2-BD59-A6C34878D82A}">
                    <a16:rowId xmlns:a16="http://schemas.microsoft.com/office/drawing/2014/main" val="1235979320"/>
                  </a:ext>
                </a:extLst>
              </a:tr>
              <a:tr h="335342">
                <a:tc>
                  <a:txBody>
                    <a:bodyPr/>
                    <a:lstStyle/>
                    <a:p>
                      <a:pPr>
                        <a:spcAft>
                          <a:spcPts val="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19 y 20 de Febrero </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dirty="0">
                          <a:effectLst/>
                          <a:latin typeface="Calibri" panose="020F0502020204030204" pitchFamily="34" charset="0"/>
                          <a:ea typeface="Calibri" panose="020F0502020204030204" pitchFamily="34" charset="0"/>
                          <a:cs typeface="Times New Roman" panose="02020603050405020304" pitchFamily="18" charset="0"/>
                        </a:rPr>
                        <a:t>Inducción funcionarios nuevos </a:t>
                      </a:r>
                      <a:endParaRPr lang="es-CL"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12  </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Dirección de Formación </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Funcionarios incorporados 2020</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Ambos Colegios </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8588232"/>
                  </a:ext>
                </a:extLst>
              </a:tr>
              <a:tr h="457285">
                <a:tc>
                  <a:txBody>
                    <a:bodyPr/>
                    <a:lstStyle/>
                    <a:p>
                      <a:pPr>
                        <a:spcAft>
                          <a:spcPts val="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26 febrero </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dirty="0">
                          <a:effectLst/>
                          <a:latin typeface="Calibri" panose="020F0502020204030204" pitchFamily="34" charset="0"/>
                          <a:ea typeface="Calibri" panose="020F0502020204030204" pitchFamily="34" charset="0"/>
                          <a:cs typeface="Times New Roman" panose="02020603050405020304" pitchFamily="18" charset="0"/>
                        </a:rPr>
                        <a:t>“Aplicación del decreto 67/2018 de evaluación, calificación y promoción escolar”</a:t>
                      </a:r>
                      <a:endParaRPr lang="es-CL"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8</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Praxis </a:t>
                      </a:r>
                      <a:r>
                        <a:rPr lang="es-ES" sz="1100" dirty="0" err="1">
                          <a:effectLst/>
                          <a:latin typeface="Calibri" panose="020F0502020204030204" pitchFamily="34" charset="0"/>
                          <a:ea typeface="Calibri" panose="020F0502020204030204" pitchFamily="34" charset="0"/>
                          <a:cs typeface="Times New Roman" panose="02020603050405020304" pitchFamily="18" charset="0"/>
                        </a:rPr>
                        <a:t>Ltda</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Todos los docentes</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Ambos Colegios </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2430364"/>
                  </a:ext>
                </a:extLst>
              </a:tr>
              <a:tr h="335342">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27 febrero </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dirty="0">
                          <a:effectLst/>
                          <a:latin typeface="Calibri" panose="020F0502020204030204" pitchFamily="34" charset="0"/>
                          <a:ea typeface="Calibri" panose="020F0502020204030204" pitchFamily="34" charset="0"/>
                          <a:cs typeface="Times New Roman" panose="02020603050405020304" pitchFamily="18" charset="0"/>
                        </a:rPr>
                        <a:t>“Convivencia  escolar”</a:t>
                      </a:r>
                      <a:endParaRPr lang="es-CL"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8 </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Praxis </a:t>
                      </a:r>
                      <a:r>
                        <a:rPr lang="es-ES" sz="1100" dirty="0" err="1">
                          <a:effectLst/>
                          <a:latin typeface="Calibri" panose="020F0502020204030204" pitchFamily="34" charset="0"/>
                          <a:ea typeface="Calibri" panose="020F0502020204030204" pitchFamily="34" charset="0"/>
                          <a:cs typeface="Times New Roman" panose="02020603050405020304" pitchFamily="18" charset="0"/>
                        </a:rPr>
                        <a:t>Ltda</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Todos los docentes</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Ambos Colegios </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1817724"/>
                  </a:ext>
                </a:extLst>
              </a:tr>
              <a:tr h="457285">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2 Marzo</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200" b="1" dirty="0">
                          <a:effectLst/>
                          <a:latin typeface="Calibri" panose="020F0502020204030204" pitchFamily="34" charset="0"/>
                          <a:ea typeface="Calibri" panose="020F0502020204030204" pitchFamily="34" charset="0"/>
                          <a:cs typeface="Times New Roman" panose="02020603050405020304" pitchFamily="18" charset="0"/>
                        </a:rPr>
                        <a:t>Uso y características de equipo DEA (desfibrilador externo automático)</a:t>
                      </a:r>
                      <a:endParaRPr lang="es-CL"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 </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ACHS</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A DEFINIR </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 </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1828969"/>
                  </a:ext>
                </a:extLst>
              </a:tr>
              <a:tr h="609713">
                <a:tc>
                  <a:txBody>
                    <a:bodyPr/>
                    <a:lstStyle/>
                    <a:p>
                      <a:pPr>
                        <a:spcAft>
                          <a:spcPts val="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Julio a Dic. 2020</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200" b="1" dirty="0">
                          <a:effectLst/>
                          <a:latin typeface="Calibri" panose="020F0502020204030204" pitchFamily="34" charset="0"/>
                          <a:ea typeface="Calibri" panose="020F0502020204030204" pitchFamily="34" charset="0"/>
                          <a:cs typeface="Times New Roman" panose="02020603050405020304" pitchFamily="18" charset="0"/>
                        </a:rPr>
                        <a:t>Diplomado profesor jefe: liderazgo pedagógico para la conducción de la comunidad curso</a:t>
                      </a:r>
                      <a:endParaRPr lang="es-CL" sz="1200" b="1"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s-ES"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s-CL"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80 </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Univ.</a:t>
                      </a:r>
                      <a:r>
                        <a:rPr lang="es-ES" sz="1100" baseline="0" dirty="0">
                          <a:effectLst/>
                          <a:latin typeface="Calibri" panose="020F0502020204030204" pitchFamily="34" charset="0"/>
                          <a:ea typeface="Calibri" panose="020F0502020204030204" pitchFamily="34" charset="0"/>
                          <a:cs typeface="Times New Roman" panose="02020603050405020304" pitchFamily="18" charset="0"/>
                        </a:rPr>
                        <a:t> Del Desarrollo</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18 PROF JEFES </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 </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0046705"/>
                  </a:ext>
                </a:extLst>
              </a:tr>
              <a:tr h="365828">
                <a:tc>
                  <a:txBody>
                    <a:bodyPr/>
                    <a:lstStyle/>
                    <a:p>
                      <a:pPr>
                        <a:spcAft>
                          <a:spcPts val="0"/>
                        </a:spcAft>
                      </a:pPr>
                      <a:r>
                        <a:rPr lang="es-CL" sz="1100" dirty="0">
                          <a:effectLst/>
                          <a:latin typeface="Calibri" panose="020F0502020204030204" pitchFamily="34" charset="0"/>
                          <a:ea typeface="Calibri" panose="020F0502020204030204" pitchFamily="34" charset="0"/>
                          <a:cs typeface="Times New Roman" panose="02020603050405020304" pitchFamily="18" charset="0"/>
                        </a:rPr>
                        <a:t>Septiembre</a:t>
                      </a: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L" sz="1200" b="1" dirty="0">
                          <a:effectLst/>
                          <a:latin typeface="Calibri" panose="020F0502020204030204" pitchFamily="34" charset="0"/>
                          <a:ea typeface="Calibri" panose="020F0502020204030204" pitchFamily="34" charset="0"/>
                          <a:cs typeface="Times New Roman" panose="02020603050405020304" pitchFamily="18" charset="0"/>
                        </a:rPr>
                        <a:t>Curso Convivencia Escolar </a:t>
                      </a: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L" sz="1100" dirty="0">
                          <a:effectLst/>
                          <a:latin typeface="Calibri" panose="020F0502020204030204" pitchFamily="34" charset="0"/>
                          <a:ea typeface="Calibri" panose="020F0502020204030204" pitchFamily="34" charset="0"/>
                          <a:cs typeface="Times New Roman" panose="02020603050405020304" pitchFamily="18" charset="0"/>
                        </a:rPr>
                        <a:t>Educar Chile</a:t>
                      </a: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CL" sz="1100" dirty="0" err="1">
                          <a:effectLst/>
                          <a:latin typeface="Calibri" panose="020F0502020204030204" pitchFamily="34" charset="0"/>
                          <a:ea typeface="Calibri" panose="020F0502020204030204" pitchFamily="34" charset="0"/>
                          <a:cs typeface="Times New Roman" panose="02020603050405020304" pitchFamily="18" charset="0"/>
                        </a:rPr>
                        <a:t>Enc</a:t>
                      </a:r>
                      <a:r>
                        <a:rPr lang="es-CL" sz="1100" dirty="0">
                          <a:effectLst/>
                          <a:latin typeface="Calibri" panose="020F0502020204030204" pitchFamily="34" charset="0"/>
                          <a:ea typeface="Calibri" panose="020F0502020204030204" pitchFamily="34" charset="0"/>
                          <a:cs typeface="Times New Roman" panose="02020603050405020304" pitchFamily="18" charset="0"/>
                        </a:rPr>
                        <a:t>. Convivencia , </a:t>
                      </a:r>
                      <a:r>
                        <a:rPr lang="es-CL" sz="1100" dirty="0" err="1">
                          <a:effectLst/>
                          <a:latin typeface="Calibri" panose="020F0502020204030204" pitchFamily="34" charset="0"/>
                          <a:ea typeface="Calibri" panose="020F0502020204030204" pitchFamily="34" charset="0"/>
                          <a:cs typeface="Times New Roman" panose="02020603050405020304" pitchFamily="18" charset="0"/>
                        </a:rPr>
                        <a:t>Insp</a:t>
                      </a:r>
                      <a:r>
                        <a:rPr lang="es-CL" sz="1100" dirty="0">
                          <a:effectLst/>
                          <a:latin typeface="Calibri" panose="020F0502020204030204" pitchFamily="34" charset="0"/>
                          <a:ea typeface="Calibri" panose="020F0502020204030204" pitchFamily="34" charset="0"/>
                          <a:cs typeface="Times New Roman" panose="02020603050405020304" pitchFamily="18" charset="0"/>
                        </a:rPr>
                        <a:t> Gral. , </a:t>
                      </a:r>
                      <a:r>
                        <a:rPr lang="es-CL" sz="1100" dirty="0" err="1">
                          <a:effectLst/>
                          <a:latin typeface="Calibri" panose="020F0502020204030204" pitchFamily="34" charset="0"/>
                          <a:ea typeface="Calibri" panose="020F0502020204030204" pitchFamily="34" charset="0"/>
                          <a:cs typeface="Times New Roman" panose="02020603050405020304" pitchFamily="18" charset="0"/>
                        </a:rPr>
                        <a:t>Enc</a:t>
                      </a:r>
                      <a:r>
                        <a:rPr lang="es-CL" sz="1100" dirty="0">
                          <a:effectLst/>
                          <a:latin typeface="Calibri" panose="020F0502020204030204" pitchFamily="34" charset="0"/>
                          <a:ea typeface="Calibri" panose="020F0502020204030204" pitchFamily="34" charset="0"/>
                          <a:cs typeface="Times New Roman" panose="02020603050405020304" pitchFamily="18" charset="0"/>
                        </a:rPr>
                        <a:t>. Comunidades , Directora Formación</a:t>
                      </a: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380191"/>
                  </a:ext>
                </a:extLst>
              </a:tr>
              <a:tr h="365828">
                <a:tc>
                  <a:txBody>
                    <a:bodyPr/>
                    <a:lstStyle/>
                    <a:p>
                      <a:pPr>
                        <a:spcAft>
                          <a:spcPts val="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 </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200" b="1" dirty="0">
                          <a:effectLst/>
                          <a:latin typeface="Calibri" panose="020F0502020204030204" pitchFamily="34" charset="0"/>
                          <a:ea typeface="Calibri" panose="020F0502020204030204" pitchFamily="34" charset="0"/>
                          <a:cs typeface="Times New Roman" panose="02020603050405020304" pitchFamily="18" charset="0"/>
                        </a:rPr>
                        <a:t>Capacitación </a:t>
                      </a:r>
                      <a:r>
                        <a:rPr lang="es-ES_tradnl" sz="1200" b="1" dirty="0" err="1">
                          <a:effectLst/>
                          <a:latin typeface="Calibri" panose="020F0502020204030204" pitchFamily="34" charset="0"/>
                          <a:ea typeface="Calibri" panose="020F0502020204030204" pitchFamily="34" charset="0"/>
                          <a:cs typeface="Times New Roman" panose="02020603050405020304" pitchFamily="18" charset="0"/>
                        </a:rPr>
                        <a:t>Wisc</a:t>
                      </a:r>
                      <a:r>
                        <a:rPr lang="es-ES_tradnl" sz="1200" b="1" dirty="0">
                          <a:effectLst/>
                          <a:latin typeface="Calibri" panose="020F0502020204030204" pitchFamily="34" charset="0"/>
                          <a:ea typeface="Calibri" panose="020F0502020204030204" pitchFamily="34" charset="0"/>
                          <a:cs typeface="Times New Roman" panose="02020603050405020304" pitchFamily="18" charset="0"/>
                        </a:rPr>
                        <a:t>-v * nivel inicial online/ intermedio</a:t>
                      </a:r>
                      <a:endParaRPr lang="es-CL"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 </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UNIV CATOLICA </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2 EDUC. PIE</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 </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5448521"/>
                  </a:ext>
                </a:extLst>
              </a:tr>
              <a:tr h="457285">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 </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dirty="0">
                          <a:effectLst/>
                          <a:latin typeface="Calibri" panose="020F0502020204030204" pitchFamily="34" charset="0"/>
                          <a:ea typeface="Calibri" panose="020F0502020204030204" pitchFamily="34" charset="0"/>
                          <a:cs typeface="Times New Roman" panose="02020603050405020304" pitchFamily="18" charset="0"/>
                        </a:rPr>
                        <a:t>La intervención psicopedagógica ante las dificultades en lectoescritura y matemáticas.</a:t>
                      </a:r>
                      <a:endParaRPr lang="es-CL"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 </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UNIV DE VALPARAISO</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2 EDUC PIE</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 </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0917937"/>
                  </a:ext>
                </a:extLst>
              </a:tr>
              <a:tr h="503013">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 </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200" b="1" dirty="0">
                          <a:effectLst/>
                          <a:latin typeface="Calibri" panose="020F0502020204030204" pitchFamily="34" charset="0"/>
                          <a:ea typeface="Calibri" panose="020F0502020204030204" pitchFamily="34" charset="0"/>
                          <a:cs typeface="Times New Roman" panose="02020603050405020304" pitchFamily="18" charset="0"/>
                        </a:rPr>
                        <a:t>Curso evalúa 4.0</a:t>
                      </a:r>
                      <a:endParaRPr lang="es-CL"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a:effectLst/>
                          <a:latin typeface="Calibri" panose="020F0502020204030204" pitchFamily="34" charset="0"/>
                          <a:ea typeface="Calibri" panose="020F0502020204030204" pitchFamily="34" charset="0"/>
                          <a:cs typeface="Times New Roman" panose="02020603050405020304" pitchFamily="18" charset="0"/>
                        </a:rPr>
                        <a:t> </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Instituto de Evaluación Psicopedagógica EOS S.A. ( Santiago)</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6 EDUCADORAS PIE</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 </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8577" marR="4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3798039"/>
                  </a:ext>
                </a:extLst>
              </a:tr>
            </a:tbl>
          </a:graphicData>
        </a:graphic>
      </p:graphicFrame>
    </p:spTree>
    <p:extLst>
      <p:ext uri="{BB962C8B-B14F-4D97-AF65-F5344CB8AC3E}">
        <p14:creationId xmlns:p14="http://schemas.microsoft.com/office/powerpoint/2010/main" val="98953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393602-52D4-4678-9066-7CA67DA7AEC8}"/>
              </a:ext>
            </a:extLst>
          </p:cNvPr>
          <p:cNvSpPr>
            <a:spLocks noGrp="1"/>
          </p:cNvSpPr>
          <p:nvPr>
            <p:ph type="title"/>
          </p:nvPr>
        </p:nvSpPr>
        <p:spPr>
          <a:xfrm>
            <a:off x="2592921" y="190002"/>
            <a:ext cx="8911687" cy="447308"/>
          </a:xfrm>
        </p:spPr>
        <p:txBody>
          <a:bodyPr>
            <a:normAutofit fontScale="90000"/>
          </a:bodyPr>
          <a:lstStyle/>
          <a:p>
            <a:r>
              <a:rPr lang="es-CL" sz="2800" b="1" dirty="0">
                <a:solidFill>
                  <a:srgbClr val="000000"/>
                </a:solidFill>
                <a:latin typeface="Calibri" panose="020F0502020204030204" pitchFamily="34" charset="0"/>
              </a:rPr>
              <a:t>RESULTADOS HISTÓRICOS PRUEBAS SIMCE </a:t>
            </a:r>
            <a:endParaRPr lang="es-CL" sz="2800" dirty="0"/>
          </a:p>
        </p:txBody>
      </p:sp>
      <p:graphicFrame>
        <p:nvGraphicFramePr>
          <p:cNvPr id="4" name="Marcador de contenido 3">
            <a:extLst>
              <a:ext uri="{FF2B5EF4-FFF2-40B4-BE49-F238E27FC236}">
                <a16:creationId xmlns:a16="http://schemas.microsoft.com/office/drawing/2014/main" id="{0D8EE21D-6DD8-4E24-8DE5-CF33DD9BED6F}"/>
              </a:ext>
            </a:extLst>
          </p:cNvPr>
          <p:cNvGraphicFramePr>
            <a:graphicFrameLocks noGrp="1"/>
          </p:cNvGraphicFramePr>
          <p:nvPr>
            <p:ph idx="1"/>
            <p:extLst>
              <p:ext uri="{D42A27DB-BD31-4B8C-83A1-F6EECF244321}">
                <p14:modId xmlns:p14="http://schemas.microsoft.com/office/powerpoint/2010/main" val="2903188663"/>
              </p:ext>
            </p:extLst>
          </p:nvPr>
        </p:nvGraphicFramePr>
        <p:xfrm>
          <a:off x="1450107" y="637310"/>
          <a:ext cx="9844956" cy="5966508"/>
        </p:xfrm>
        <a:graphic>
          <a:graphicData uri="http://schemas.openxmlformats.org/drawingml/2006/table">
            <a:tbl>
              <a:tblPr/>
              <a:tblGrid>
                <a:gridCol w="711841">
                  <a:extLst>
                    <a:ext uri="{9D8B030D-6E8A-4147-A177-3AD203B41FA5}">
                      <a16:colId xmlns:a16="http://schemas.microsoft.com/office/drawing/2014/main" val="689906222"/>
                    </a:ext>
                  </a:extLst>
                </a:gridCol>
                <a:gridCol w="958098">
                  <a:extLst>
                    <a:ext uri="{9D8B030D-6E8A-4147-A177-3AD203B41FA5}">
                      <a16:colId xmlns:a16="http://schemas.microsoft.com/office/drawing/2014/main" val="2183388585"/>
                    </a:ext>
                  </a:extLst>
                </a:gridCol>
                <a:gridCol w="958098">
                  <a:extLst>
                    <a:ext uri="{9D8B030D-6E8A-4147-A177-3AD203B41FA5}">
                      <a16:colId xmlns:a16="http://schemas.microsoft.com/office/drawing/2014/main" val="2119467949"/>
                    </a:ext>
                  </a:extLst>
                </a:gridCol>
                <a:gridCol w="1275939">
                  <a:extLst>
                    <a:ext uri="{9D8B030D-6E8A-4147-A177-3AD203B41FA5}">
                      <a16:colId xmlns:a16="http://schemas.microsoft.com/office/drawing/2014/main" val="964947784"/>
                    </a:ext>
                  </a:extLst>
                </a:gridCol>
                <a:gridCol w="974392">
                  <a:extLst>
                    <a:ext uri="{9D8B030D-6E8A-4147-A177-3AD203B41FA5}">
                      <a16:colId xmlns:a16="http://schemas.microsoft.com/office/drawing/2014/main" val="3517926394"/>
                    </a:ext>
                  </a:extLst>
                </a:gridCol>
                <a:gridCol w="695547">
                  <a:extLst>
                    <a:ext uri="{9D8B030D-6E8A-4147-A177-3AD203B41FA5}">
                      <a16:colId xmlns:a16="http://schemas.microsoft.com/office/drawing/2014/main" val="3530724922"/>
                    </a:ext>
                  </a:extLst>
                </a:gridCol>
                <a:gridCol w="958098">
                  <a:extLst>
                    <a:ext uri="{9D8B030D-6E8A-4147-A177-3AD203B41FA5}">
                      <a16:colId xmlns:a16="http://schemas.microsoft.com/office/drawing/2014/main" val="699603067"/>
                    </a:ext>
                  </a:extLst>
                </a:gridCol>
                <a:gridCol w="958098">
                  <a:extLst>
                    <a:ext uri="{9D8B030D-6E8A-4147-A177-3AD203B41FA5}">
                      <a16:colId xmlns:a16="http://schemas.microsoft.com/office/drawing/2014/main" val="248778260"/>
                    </a:ext>
                  </a:extLst>
                </a:gridCol>
                <a:gridCol w="1396747">
                  <a:extLst>
                    <a:ext uri="{9D8B030D-6E8A-4147-A177-3AD203B41FA5}">
                      <a16:colId xmlns:a16="http://schemas.microsoft.com/office/drawing/2014/main" val="3696432783"/>
                    </a:ext>
                  </a:extLst>
                </a:gridCol>
                <a:gridCol w="958098">
                  <a:extLst>
                    <a:ext uri="{9D8B030D-6E8A-4147-A177-3AD203B41FA5}">
                      <a16:colId xmlns:a16="http://schemas.microsoft.com/office/drawing/2014/main" val="578482226"/>
                    </a:ext>
                  </a:extLst>
                </a:gridCol>
              </a:tblGrid>
              <a:tr h="181821">
                <a:tc>
                  <a:txBody>
                    <a:bodyPr/>
                    <a:lstStyle/>
                    <a:p>
                      <a:pPr algn="l" fontAlgn="b"/>
                      <a:r>
                        <a:rPr lang="es-CL" sz="1200" b="0" i="0" u="none" strike="noStrike" dirty="0">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s-CL" sz="1200" b="1" i="0" u="none" strike="noStrike" dirty="0">
                          <a:solidFill>
                            <a:srgbClr val="000000"/>
                          </a:solidFill>
                          <a:effectLst/>
                          <a:latin typeface="Calibri" panose="020F0502020204030204" pitchFamily="34" charset="0"/>
                        </a:rPr>
                        <a:t>Cuarto Básico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s-CL" sz="1200" b="1" i="0" u="none" strike="noStrike">
                          <a:solidFill>
                            <a:srgbClr val="000000"/>
                          </a:solidFill>
                          <a:effectLst/>
                          <a:latin typeface="Calibri" panose="020F0502020204030204" pitchFamily="34" charset="0"/>
                        </a:rPr>
                        <a:t>Octavos  Básicos</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813145563"/>
                  </a:ext>
                </a:extLst>
              </a:tr>
              <a:tr h="181821">
                <a:tc>
                  <a:txBody>
                    <a:bodyPr/>
                    <a:lstStyle/>
                    <a:p>
                      <a:pPr algn="l" fontAlgn="b"/>
                      <a:r>
                        <a:rPr lang="es-CL" sz="1200" b="0" i="0" u="none" strike="noStrike" dirty="0">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s-CL" sz="1200" b="1" i="0" u="none" strike="noStrike">
                          <a:solidFill>
                            <a:srgbClr val="000000"/>
                          </a:solidFill>
                          <a:effectLst/>
                          <a:latin typeface="Calibri" panose="020F0502020204030204" pitchFamily="34" charset="0"/>
                        </a:rPr>
                        <a:t>Comprensión del Medio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c>
                  <a:txBody>
                    <a:bodyPr/>
                    <a:lstStyle/>
                    <a:p>
                      <a:pPr algn="ctr" fontAlgn="b"/>
                      <a:r>
                        <a:rPr lang="es-CL" sz="1200" b="1" i="0" u="none" strike="noStrike">
                          <a:solidFill>
                            <a:srgbClr val="000000"/>
                          </a:solidFill>
                          <a:effectLst/>
                          <a:latin typeface="Calibri" panose="020F0502020204030204" pitchFamily="34" charset="0"/>
                        </a:rPr>
                        <a:t>AÑO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Lenguaje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Matemática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Naturaleza</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Sociedad</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0540611"/>
                  </a:ext>
                </a:extLst>
              </a:tr>
              <a:tr h="204850">
                <a:tc>
                  <a:txBody>
                    <a:bodyPr/>
                    <a:lstStyle/>
                    <a:p>
                      <a:pPr algn="ctr" fontAlgn="b"/>
                      <a:r>
                        <a:rPr lang="es-CL" sz="1200" b="1" i="0" u="none" strike="noStrike">
                          <a:solidFill>
                            <a:srgbClr val="000000"/>
                          </a:solidFill>
                          <a:effectLst/>
                          <a:latin typeface="Calibri" panose="020F0502020204030204" pitchFamily="34" charset="0"/>
                        </a:rPr>
                        <a:t>AÑO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Lenguaje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Matemática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Natural</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Social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2019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s-CL" sz="1200" b="0" i="0" u="none" strike="noStrike" dirty="0">
                          <a:solidFill>
                            <a:srgbClr val="000000"/>
                          </a:solidFill>
                          <a:effectLst/>
                          <a:latin typeface="Calibri" panose="020F0502020204030204" pitchFamily="34" charset="0"/>
                        </a:rPr>
                        <a:t> 268</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s-CL" sz="1200" b="0" i="0" u="none" strike="noStrike" dirty="0">
                          <a:solidFill>
                            <a:srgbClr val="000000"/>
                          </a:solidFill>
                          <a:effectLst/>
                          <a:latin typeface="Calibri" panose="020F0502020204030204" pitchFamily="34" charset="0"/>
                        </a:rPr>
                        <a:t>283</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s-CL" sz="1200" b="0" i="0" u="none" strike="noStrike" dirty="0">
                          <a:solidFill>
                            <a:srgbClr val="000000"/>
                          </a:solidFill>
                          <a:effectLst/>
                          <a:latin typeface="Calibri" panose="020F0502020204030204" pitchFamily="34" charset="0"/>
                        </a:rPr>
                        <a:t>N/R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s-CL" sz="1200" b="0" i="0" u="none" strike="noStrike" dirty="0">
                          <a:solidFill>
                            <a:srgbClr val="000000"/>
                          </a:solidFill>
                          <a:effectLst/>
                          <a:latin typeface="Calibri" panose="020F0502020204030204" pitchFamily="34" charset="0"/>
                        </a:rPr>
                        <a:t>265</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655036902"/>
                  </a:ext>
                </a:extLst>
              </a:tr>
              <a:tr h="181821">
                <a:tc>
                  <a:txBody>
                    <a:bodyPr/>
                    <a:lstStyle/>
                    <a:p>
                      <a:pPr algn="r" fontAlgn="b"/>
                      <a:r>
                        <a:rPr lang="es-CL" sz="1200" b="0" i="0" u="none" strike="noStrike" dirty="0">
                          <a:solidFill>
                            <a:srgbClr val="000000"/>
                          </a:solidFill>
                          <a:effectLst/>
                          <a:latin typeface="Calibri" panose="020F0502020204030204" pitchFamily="34" charset="0"/>
                        </a:rPr>
                        <a:t>2019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s-CL" sz="1200" b="0" i="0" u="none" strike="noStrike" dirty="0">
                          <a:solidFill>
                            <a:srgbClr val="000000"/>
                          </a:solidFill>
                          <a:effectLst/>
                          <a:latin typeface="Calibri" panose="020F0502020204030204" pitchFamily="34" charset="0"/>
                        </a:rPr>
                        <a:t>284</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s-CL" sz="1200" b="0" i="0" u="none" strike="noStrike" dirty="0">
                          <a:solidFill>
                            <a:srgbClr val="000000"/>
                          </a:solidFill>
                          <a:effectLst/>
                          <a:latin typeface="Calibri" panose="020F0502020204030204" pitchFamily="34" charset="0"/>
                        </a:rPr>
                        <a:t>277</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s-CL" sz="1200" b="0" i="0" u="none" strike="noStrike" dirty="0">
                          <a:solidFill>
                            <a:srgbClr val="000000"/>
                          </a:solidFill>
                          <a:effectLst/>
                          <a:latin typeface="Calibri" panose="020F0502020204030204" pitchFamily="34" charset="0"/>
                        </a:rPr>
                        <a:t>N/R</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s-CL" sz="1200" b="0" i="0" u="none" strike="noStrike" dirty="0">
                          <a:solidFill>
                            <a:srgbClr val="000000"/>
                          </a:solidFill>
                          <a:effectLst/>
                          <a:latin typeface="Calibri" panose="020F0502020204030204" pitchFamily="34" charset="0"/>
                        </a:rPr>
                        <a:t>N/R</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es-CL" sz="1200" b="0" i="0" u="none" strike="noStrike" dirty="0">
                          <a:solidFill>
                            <a:srgbClr val="000000"/>
                          </a:solidFill>
                          <a:effectLst/>
                          <a:latin typeface="Calibri" panose="020F0502020204030204" pitchFamily="34" charset="0"/>
                        </a:rPr>
                        <a:t>2018</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8781564"/>
                  </a:ext>
                </a:extLst>
              </a:tr>
              <a:tr h="181821">
                <a:tc>
                  <a:txBody>
                    <a:bodyPr/>
                    <a:lstStyle/>
                    <a:p>
                      <a:pPr algn="r" fontAlgn="b"/>
                      <a:r>
                        <a:rPr lang="es-CL" sz="1200" b="0" i="0" u="none" strike="noStrike" dirty="0">
                          <a:solidFill>
                            <a:srgbClr val="000000"/>
                          </a:solidFill>
                          <a:effectLst/>
                          <a:latin typeface="Calibri" panose="020F0502020204030204" pitchFamily="34" charset="0"/>
                        </a:rPr>
                        <a:t>2018</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L" sz="1200" b="0" i="0" u="none" strike="noStrike" dirty="0">
                          <a:solidFill>
                            <a:srgbClr val="000000"/>
                          </a:solidFill>
                          <a:effectLst/>
                          <a:latin typeface="Calibri" panose="020F0502020204030204" pitchFamily="34" charset="0"/>
                        </a:rPr>
                        <a:t>278</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L" sz="1200" b="0" i="0" u="none" strike="noStrike" dirty="0">
                          <a:solidFill>
                            <a:srgbClr val="000000"/>
                          </a:solidFill>
                          <a:effectLst/>
                          <a:latin typeface="Calibri" panose="020F0502020204030204" pitchFamily="34" charset="0"/>
                        </a:rPr>
                        <a:t>267</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CL" sz="1200" b="0" i="0" u="none" strike="noStrike" dirty="0">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CL" sz="1200" b="0" i="0" u="none" strike="noStrike" dirty="0">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L" sz="1200" b="0" i="0" u="none" strike="noStrike" dirty="0">
                          <a:solidFill>
                            <a:srgbClr val="000000"/>
                          </a:solidFill>
                          <a:effectLst/>
                          <a:latin typeface="Calibri" panose="020F0502020204030204" pitchFamily="34" charset="0"/>
                        </a:rPr>
                        <a:t>2017</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 243</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 260</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868155"/>
                  </a:ext>
                </a:extLst>
              </a:tr>
              <a:tr h="181821">
                <a:tc>
                  <a:txBody>
                    <a:bodyPr/>
                    <a:lstStyle/>
                    <a:p>
                      <a:pPr algn="r" fontAlgn="b"/>
                      <a:r>
                        <a:rPr lang="es-CL" sz="1200" b="0" i="0" u="none" strike="noStrike" dirty="0">
                          <a:solidFill>
                            <a:srgbClr val="000000"/>
                          </a:solidFill>
                          <a:effectLst/>
                          <a:latin typeface="Calibri" panose="020F0502020204030204" pitchFamily="34" charset="0"/>
                        </a:rPr>
                        <a:t>2017</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279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253</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dirty="0">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2016</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5880657"/>
                  </a:ext>
                </a:extLst>
              </a:tr>
              <a:tr h="181821">
                <a:tc>
                  <a:txBody>
                    <a:bodyPr/>
                    <a:lstStyle/>
                    <a:p>
                      <a:pPr algn="r" fontAlgn="b"/>
                      <a:r>
                        <a:rPr lang="es-CL" sz="1200" b="0" i="0" u="none" strike="noStrike">
                          <a:solidFill>
                            <a:srgbClr val="000000"/>
                          </a:solidFill>
                          <a:effectLst/>
                          <a:latin typeface="Calibri" panose="020F0502020204030204" pitchFamily="34" charset="0"/>
                        </a:rPr>
                        <a:t>2016</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281</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263</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2015</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263</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280</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289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dirty="0">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2674139"/>
                  </a:ext>
                </a:extLst>
              </a:tr>
              <a:tr h="181821">
                <a:tc>
                  <a:txBody>
                    <a:bodyPr/>
                    <a:lstStyle/>
                    <a:p>
                      <a:pPr algn="r" fontAlgn="b"/>
                      <a:r>
                        <a:rPr lang="es-CL" sz="1200" b="0" i="0" u="none" strike="noStrike">
                          <a:solidFill>
                            <a:srgbClr val="000000"/>
                          </a:solidFill>
                          <a:effectLst/>
                          <a:latin typeface="Calibri" panose="020F0502020204030204" pitchFamily="34" charset="0"/>
                        </a:rPr>
                        <a:t>2015</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282</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282</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dirty="0">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2014</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250</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259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276</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780654"/>
                  </a:ext>
                </a:extLst>
              </a:tr>
              <a:tr h="181821">
                <a:tc>
                  <a:txBody>
                    <a:bodyPr/>
                    <a:lstStyle/>
                    <a:p>
                      <a:pPr algn="r" fontAlgn="b"/>
                      <a:r>
                        <a:rPr lang="es-CL" sz="1200" b="0" i="0" u="none" strike="noStrike">
                          <a:solidFill>
                            <a:srgbClr val="000000"/>
                          </a:solidFill>
                          <a:effectLst/>
                          <a:latin typeface="Calibri" panose="020F0502020204030204" pitchFamily="34" charset="0"/>
                        </a:rPr>
                        <a:t>2014</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267</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275</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267</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2013</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268</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269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292</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0801871"/>
                  </a:ext>
                </a:extLst>
              </a:tr>
              <a:tr h="181821">
                <a:tc>
                  <a:txBody>
                    <a:bodyPr/>
                    <a:lstStyle/>
                    <a:p>
                      <a:pPr algn="r" fontAlgn="b"/>
                      <a:r>
                        <a:rPr lang="es-CL" sz="1200" b="0" i="0" u="none" strike="noStrike" dirty="0">
                          <a:solidFill>
                            <a:srgbClr val="000000"/>
                          </a:solidFill>
                          <a:effectLst/>
                          <a:latin typeface="Calibri" panose="020F0502020204030204" pitchFamily="34" charset="0"/>
                        </a:rPr>
                        <a:t>2013</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265</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270</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292</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2012</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4695017"/>
                  </a:ext>
                </a:extLst>
              </a:tr>
              <a:tr h="181821">
                <a:tc>
                  <a:txBody>
                    <a:bodyPr/>
                    <a:lstStyle/>
                    <a:p>
                      <a:pPr algn="r" fontAlgn="b"/>
                      <a:r>
                        <a:rPr lang="es-CL" sz="1200" b="0" i="0" u="none" strike="noStrike">
                          <a:solidFill>
                            <a:srgbClr val="000000"/>
                          </a:solidFill>
                          <a:effectLst/>
                          <a:latin typeface="Calibri" panose="020F0502020204030204" pitchFamily="34" charset="0"/>
                        </a:rPr>
                        <a:t>2012</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278</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271</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254</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2011</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280</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s-CL" sz="1200" b="0" i="0" u="none" strike="noStrike">
                          <a:solidFill>
                            <a:srgbClr val="000000"/>
                          </a:solidFill>
                          <a:effectLst/>
                          <a:latin typeface="Calibri" panose="020F0502020204030204" pitchFamily="34" charset="0"/>
                        </a:rPr>
                        <a:t>283</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s-CL" sz="1200" b="0" i="0" u="none" strike="noStrike">
                          <a:solidFill>
                            <a:srgbClr val="000000"/>
                          </a:solidFill>
                          <a:effectLst/>
                          <a:latin typeface="Calibri" panose="020F0502020204030204" pitchFamily="34" charset="0"/>
                        </a:rPr>
                        <a:t>289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286</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790815724"/>
                  </a:ext>
                </a:extLst>
              </a:tr>
              <a:tr h="181821">
                <a:tc>
                  <a:txBody>
                    <a:bodyPr/>
                    <a:lstStyle/>
                    <a:p>
                      <a:pPr algn="r" fontAlgn="b"/>
                      <a:r>
                        <a:rPr lang="es-CL" sz="1200" b="0" i="0" u="none" strike="noStrike">
                          <a:solidFill>
                            <a:srgbClr val="000000"/>
                          </a:solidFill>
                          <a:effectLst/>
                          <a:latin typeface="Calibri" panose="020F0502020204030204" pitchFamily="34" charset="0"/>
                        </a:rPr>
                        <a:t>2011</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294</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272</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287</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2010</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9694694"/>
                  </a:ext>
                </a:extLst>
              </a:tr>
              <a:tr h="191850">
                <a:tc>
                  <a:txBody>
                    <a:bodyPr/>
                    <a:lstStyle/>
                    <a:p>
                      <a:pPr algn="r" fontAlgn="b"/>
                      <a:r>
                        <a:rPr lang="es-CL" sz="1200" b="0" i="0" u="none" strike="noStrike">
                          <a:solidFill>
                            <a:srgbClr val="000000"/>
                          </a:solidFill>
                          <a:effectLst/>
                          <a:latin typeface="Calibri" panose="020F0502020204030204" pitchFamily="34" charset="0"/>
                        </a:rPr>
                        <a:t>2010</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298</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s-CL" sz="1200" b="0" i="0" u="none" strike="noStrike">
                          <a:solidFill>
                            <a:srgbClr val="000000"/>
                          </a:solidFill>
                          <a:effectLst/>
                          <a:latin typeface="Calibri" panose="020F0502020204030204" pitchFamily="34" charset="0"/>
                        </a:rPr>
                        <a:t>284</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275</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s-CL" sz="1200" b="0" i="0" u="none" strike="noStrike">
                          <a:solidFill>
                            <a:srgbClr val="000000"/>
                          </a:solidFill>
                          <a:effectLst/>
                          <a:latin typeface="Calibri" panose="020F0502020204030204" pitchFamily="34" charset="0"/>
                        </a:rPr>
                        <a:t>2009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243</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252</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257</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254</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2978165"/>
                  </a:ext>
                </a:extLst>
              </a:tr>
              <a:tr h="181821">
                <a:tc>
                  <a:txBody>
                    <a:bodyPr/>
                    <a:lstStyle/>
                    <a:p>
                      <a:pPr algn="r" fontAlgn="b"/>
                      <a:r>
                        <a:rPr lang="es-CL" sz="1200" b="0" i="0" u="none" strike="noStrike">
                          <a:solidFill>
                            <a:srgbClr val="000000"/>
                          </a:solidFill>
                          <a:effectLst/>
                          <a:latin typeface="Calibri" panose="020F0502020204030204" pitchFamily="34" charset="0"/>
                        </a:rPr>
                        <a:t>2009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293</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292</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s-CL" sz="1200" b="0" i="0" u="none" strike="noStrike">
                          <a:solidFill>
                            <a:srgbClr val="000000"/>
                          </a:solidFill>
                          <a:effectLst/>
                          <a:latin typeface="Calibri" panose="020F0502020204030204" pitchFamily="34" charset="0"/>
                        </a:rPr>
                        <a:t>295</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87016031"/>
                  </a:ext>
                </a:extLst>
              </a:tr>
              <a:tr h="181821">
                <a:tc>
                  <a:txBody>
                    <a:bodyPr/>
                    <a:lstStyle/>
                    <a:p>
                      <a:pPr algn="r" fontAlgn="b"/>
                      <a:r>
                        <a:rPr lang="es-CL" sz="1200" b="0" i="0" u="none" strike="noStrike">
                          <a:solidFill>
                            <a:srgbClr val="000000"/>
                          </a:solidFill>
                          <a:effectLst/>
                          <a:latin typeface="Calibri" panose="020F0502020204030204" pitchFamily="34" charset="0"/>
                        </a:rPr>
                        <a:t>2008</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257</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262</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263</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extLst>
                  <a:ext uri="{0D108BD9-81ED-4DB2-BD59-A6C34878D82A}">
                    <a16:rowId xmlns:a16="http://schemas.microsoft.com/office/drawing/2014/main" val="3657139656"/>
                  </a:ext>
                </a:extLst>
              </a:tr>
              <a:tr h="181821">
                <a:tc>
                  <a:txBody>
                    <a:bodyPr/>
                    <a:lstStyle/>
                    <a:p>
                      <a:pPr algn="r" fontAlgn="b"/>
                      <a:r>
                        <a:rPr lang="es-CL" sz="1200" b="0" i="0" u="none" strike="noStrike">
                          <a:solidFill>
                            <a:srgbClr val="000000"/>
                          </a:solidFill>
                          <a:effectLst/>
                          <a:latin typeface="Calibri" panose="020F0502020204030204" pitchFamily="34" charset="0"/>
                        </a:rPr>
                        <a:t>2007</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282</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279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284</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dirty="0">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extLst>
                  <a:ext uri="{0D108BD9-81ED-4DB2-BD59-A6C34878D82A}">
                    <a16:rowId xmlns:a16="http://schemas.microsoft.com/office/drawing/2014/main" val="1491964014"/>
                  </a:ext>
                </a:extLst>
              </a:tr>
              <a:tr h="181821">
                <a:tc>
                  <a:txBody>
                    <a:bodyPr/>
                    <a:lstStyle/>
                    <a:p>
                      <a:pPr algn="r" fontAlgn="b"/>
                      <a:r>
                        <a:rPr lang="es-CL" sz="1200" b="0" i="0" u="none" strike="noStrike">
                          <a:solidFill>
                            <a:srgbClr val="000000"/>
                          </a:solidFill>
                          <a:effectLst/>
                          <a:latin typeface="Calibri" panose="020F0502020204030204" pitchFamily="34" charset="0"/>
                        </a:rPr>
                        <a:t>2006</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267</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263</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271</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extLst>
                  <a:ext uri="{0D108BD9-81ED-4DB2-BD59-A6C34878D82A}">
                    <a16:rowId xmlns:a16="http://schemas.microsoft.com/office/drawing/2014/main" val="3176793214"/>
                  </a:ext>
                </a:extLst>
              </a:tr>
              <a:tr h="181821">
                <a:tc>
                  <a:txBody>
                    <a:bodyPr/>
                    <a:lstStyle/>
                    <a:p>
                      <a:pPr algn="r" fontAlgn="b"/>
                      <a:r>
                        <a:rPr lang="es-CL" sz="1200" b="0" i="0" u="none" strike="noStrike">
                          <a:solidFill>
                            <a:srgbClr val="000000"/>
                          </a:solidFill>
                          <a:effectLst/>
                          <a:latin typeface="Calibri" panose="020F0502020204030204" pitchFamily="34" charset="0"/>
                        </a:rPr>
                        <a:t>2005</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273</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279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279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extLst>
                  <a:ext uri="{0D108BD9-81ED-4DB2-BD59-A6C34878D82A}">
                    <a16:rowId xmlns:a16="http://schemas.microsoft.com/office/drawing/2014/main" val="1803514218"/>
                  </a:ext>
                </a:extLst>
              </a:tr>
              <a:tr h="181821">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extLst>
                  <a:ext uri="{0D108BD9-81ED-4DB2-BD59-A6C34878D82A}">
                    <a16:rowId xmlns:a16="http://schemas.microsoft.com/office/drawing/2014/main" val="130058257"/>
                  </a:ext>
                </a:extLst>
              </a:tr>
              <a:tr h="181821">
                <a:tc>
                  <a:txBody>
                    <a:bodyPr/>
                    <a:lstStyle/>
                    <a:p>
                      <a:pPr algn="l" fontAlgn="b"/>
                      <a:r>
                        <a:rPr lang="es-CL" sz="1200" b="0" i="0" u="none" strike="noStrike" dirty="0">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s-CL" sz="1200" b="1" i="0" u="none" strike="noStrike" dirty="0">
                          <a:solidFill>
                            <a:srgbClr val="000000"/>
                          </a:solidFill>
                          <a:effectLst/>
                          <a:latin typeface="Calibri" panose="020F0502020204030204" pitchFamily="34" charset="0"/>
                        </a:rPr>
                        <a:t>Segundos Medios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L" sz="1200" b="0" i="0" u="none" strike="noStrike" dirty="0">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s-CL" sz="1200" b="1" i="0" u="none" strike="noStrike" dirty="0">
                          <a:solidFill>
                            <a:srgbClr val="000000"/>
                          </a:solidFill>
                          <a:effectLst/>
                          <a:latin typeface="Calibri" panose="020F0502020204030204" pitchFamily="34" charset="0"/>
                        </a:rPr>
                        <a:t>Sextos  Básicos</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81203824"/>
                  </a:ext>
                </a:extLst>
              </a:tr>
              <a:tr h="296112">
                <a:tc>
                  <a:txBody>
                    <a:bodyPr/>
                    <a:lstStyle/>
                    <a:p>
                      <a:pPr algn="ctr" fontAlgn="b"/>
                      <a:r>
                        <a:rPr lang="es-CL" sz="1200" b="1" i="0" u="none" strike="noStrike">
                          <a:solidFill>
                            <a:srgbClr val="000000"/>
                          </a:solidFill>
                          <a:effectLst/>
                          <a:latin typeface="Calibri" panose="020F0502020204030204" pitchFamily="34" charset="0"/>
                        </a:rPr>
                        <a:t>AÑO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Lenguaje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Matemática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Ciencias Naturales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200" b="1" i="0" u="none" strike="noStrike" dirty="0">
                          <a:solidFill>
                            <a:srgbClr val="000000"/>
                          </a:solidFill>
                          <a:effectLst/>
                          <a:latin typeface="Calibri" panose="020F0502020204030204" pitchFamily="34" charset="0"/>
                        </a:rPr>
                        <a:t>AÑO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Lenguaje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Matemática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Ciencias Naturales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84578861"/>
                  </a:ext>
                </a:extLst>
              </a:tr>
              <a:tr h="181821">
                <a:tc>
                  <a:txBody>
                    <a:bodyPr/>
                    <a:lstStyle/>
                    <a:p>
                      <a:pPr algn="r" fontAlgn="b"/>
                      <a:r>
                        <a:rPr lang="es-CL" sz="1200" b="0" i="0" u="none" strike="noStrike" dirty="0">
                          <a:solidFill>
                            <a:srgbClr val="000000"/>
                          </a:solidFill>
                          <a:effectLst/>
                          <a:latin typeface="Calibri" panose="020F0502020204030204" pitchFamily="34" charset="0"/>
                        </a:rPr>
                        <a:t>2019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fontAlgn="b"/>
                      <a:r>
                        <a:rPr lang="es-CL" sz="1200" b="0" i="0" u="none" strike="noStrike" dirty="0">
                          <a:solidFill>
                            <a:srgbClr val="000000"/>
                          </a:solidFill>
                          <a:effectLst/>
                          <a:latin typeface="Calibri" panose="020F0502020204030204" pitchFamily="34" charset="0"/>
                        </a:rPr>
                        <a:t>N/R</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fontAlgn="b"/>
                      <a:r>
                        <a:rPr lang="es-CL" sz="1200" b="0" i="0" u="none" strike="noStrike" dirty="0">
                          <a:solidFill>
                            <a:srgbClr val="000000"/>
                          </a:solidFill>
                          <a:effectLst/>
                          <a:latin typeface="Calibri" panose="020F0502020204030204" pitchFamily="34" charset="0"/>
                        </a:rPr>
                        <a:t>N/R</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fontAlgn="b"/>
                      <a:r>
                        <a:rPr lang="es-CL" sz="1200" b="0" i="0" u="none" strike="noStrike" dirty="0">
                          <a:solidFill>
                            <a:srgbClr val="000000"/>
                          </a:solidFill>
                          <a:effectLst/>
                          <a:latin typeface="Calibri" panose="020F0502020204030204" pitchFamily="34" charset="0"/>
                        </a:rPr>
                        <a:t>N/R</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200" b="0" i="0" u="none" strike="noStrike" dirty="0">
                          <a:solidFill>
                            <a:srgbClr val="000000"/>
                          </a:solidFill>
                          <a:effectLst/>
                          <a:latin typeface="Calibri" panose="020F0502020204030204" pitchFamily="34" charset="0"/>
                        </a:rPr>
                        <a:t>2019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N/R</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N/R</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s-CL" sz="1200" b="0" i="0" u="none" strike="noStrike" dirty="0">
                          <a:solidFill>
                            <a:srgbClr val="000000"/>
                          </a:solidFill>
                          <a:effectLst/>
                          <a:latin typeface="Calibri" panose="020F0502020204030204" pitchFamily="34" charset="0"/>
                        </a:rPr>
                        <a:t>N/R</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64811910"/>
                  </a:ext>
                </a:extLst>
              </a:tr>
              <a:tr h="194240">
                <a:tc>
                  <a:txBody>
                    <a:bodyPr/>
                    <a:lstStyle/>
                    <a:p>
                      <a:pPr algn="r" fontAlgn="b"/>
                      <a:r>
                        <a:rPr lang="es-CL" sz="1200" b="0" i="0" u="none" strike="noStrike" dirty="0">
                          <a:solidFill>
                            <a:srgbClr val="000000"/>
                          </a:solidFill>
                          <a:effectLst/>
                          <a:latin typeface="Calibri" panose="020F0502020204030204" pitchFamily="34" charset="0"/>
                        </a:rPr>
                        <a:t>2018</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L" sz="1200" b="0" i="0" u="none" strike="noStrike" dirty="0">
                          <a:solidFill>
                            <a:srgbClr val="000000"/>
                          </a:solidFill>
                          <a:effectLst/>
                          <a:latin typeface="Calibri" panose="020F0502020204030204" pitchFamily="34" charset="0"/>
                        </a:rPr>
                        <a:t>269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L" sz="1200" b="0" i="0" u="none" strike="noStrike" dirty="0">
                          <a:solidFill>
                            <a:srgbClr val="000000"/>
                          </a:solidFill>
                          <a:effectLst/>
                          <a:latin typeface="Calibri" panose="020F0502020204030204" pitchFamily="34" charset="0"/>
                        </a:rPr>
                        <a:t>282</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L" sz="1200" b="0" i="0" u="none" strike="noStrike" dirty="0">
                          <a:solidFill>
                            <a:srgbClr val="000000"/>
                          </a:solidFill>
                          <a:effectLst/>
                          <a:latin typeface="Calibri" panose="020F0502020204030204" pitchFamily="34" charset="0"/>
                        </a:rPr>
                        <a:t>258</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200" b="0" i="0" u="none" strike="noStrike" dirty="0">
                          <a:solidFill>
                            <a:srgbClr val="000000"/>
                          </a:solidFill>
                          <a:effectLst/>
                          <a:latin typeface="Calibri" panose="020F0502020204030204" pitchFamily="34" charset="0"/>
                        </a:rPr>
                        <a:t>2018</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257</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270</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s-CL" sz="1200" b="0" i="0" u="none" strike="noStrike" dirty="0">
                          <a:solidFill>
                            <a:srgbClr val="000000"/>
                          </a:solidFill>
                          <a:effectLst/>
                          <a:latin typeface="Calibri" panose="020F0502020204030204" pitchFamily="34" charset="0"/>
                        </a:rPr>
                        <a:t>258</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568778452"/>
                  </a:ext>
                </a:extLst>
              </a:tr>
              <a:tr h="181821">
                <a:tc>
                  <a:txBody>
                    <a:bodyPr/>
                    <a:lstStyle/>
                    <a:p>
                      <a:pPr algn="r" fontAlgn="b"/>
                      <a:r>
                        <a:rPr lang="es-CL" sz="1200" b="0" i="0" u="none" strike="noStrike">
                          <a:solidFill>
                            <a:srgbClr val="000000"/>
                          </a:solidFill>
                          <a:effectLst/>
                          <a:latin typeface="Calibri" panose="020F0502020204030204" pitchFamily="34" charset="0"/>
                        </a:rPr>
                        <a:t>2017</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279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287</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s-CL" sz="1200" b="0" i="0" u="none" strike="noStrike">
                          <a:solidFill>
                            <a:srgbClr val="000000"/>
                          </a:solidFill>
                          <a:effectLst/>
                          <a:latin typeface="Calibri" panose="020F0502020204030204" pitchFamily="34" charset="0"/>
                        </a:rPr>
                        <a:t>259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200" b="0" i="0" u="none" strike="noStrike" dirty="0">
                          <a:solidFill>
                            <a:srgbClr val="000000"/>
                          </a:solidFill>
                          <a:effectLst/>
                          <a:latin typeface="Calibri" panose="020F0502020204030204" pitchFamily="34" charset="0"/>
                        </a:rPr>
                        <a:t>2017</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259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s-CL" sz="1200" b="0" i="0" u="none" strike="noStrike" dirty="0">
                          <a:solidFill>
                            <a:srgbClr val="000000"/>
                          </a:solidFill>
                          <a:effectLst/>
                          <a:latin typeface="Calibri" panose="020F0502020204030204" pitchFamily="34" charset="0"/>
                        </a:rPr>
                        <a:t>261</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254</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689120554"/>
                  </a:ext>
                </a:extLst>
              </a:tr>
              <a:tr h="181821">
                <a:tc>
                  <a:txBody>
                    <a:bodyPr/>
                    <a:lstStyle/>
                    <a:p>
                      <a:pPr algn="r" fontAlgn="b"/>
                      <a:r>
                        <a:rPr lang="es-CL" sz="1200" b="0" i="0" u="none" strike="noStrike">
                          <a:solidFill>
                            <a:srgbClr val="000000"/>
                          </a:solidFill>
                          <a:effectLst/>
                          <a:latin typeface="Calibri" panose="020F0502020204030204" pitchFamily="34" charset="0"/>
                        </a:rPr>
                        <a:t>2016</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278</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286</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extLst>
                  <a:ext uri="{0D108BD9-81ED-4DB2-BD59-A6C34878D82A}">
                    <a16:rowId xmlns:a16="http://schemas.microsoft.com/office/drawing/2014/main" val="2711898088"/>
                  </a:ext>
                </a:extLst>
              </a:tr>
              <a:tr h="181821">
                <a:tc>
                  <a:txBody>
                    <a:bodyPr/>
                    <a:lstStyle/>
                    <a:p>
                      <a:pPr algn="r" fontAlgn="b"/>
                      <a:r>
                        <a:rPr lang="es-CL" sz="1200" b="0" i="0" u="none" strike="noStrike">
                          <a:solidFill>
                            <a:srgbClr val="000000"/>
                          </a:solidFill>
                          <a:effectLst/>
                          <a:latin typeface="Calibri" panose="020F0502020204030204" pitchFamily="34" charset="0"/>
                        </a:rPr>
                        <a:t>2015</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270</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287</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extLst>
                  <a:ext uri="{0D108BD9-81ED-4DB2-BD59-A6C34878D82A}">
                    <a16:rowId xmlns:a16="http://schemas.microsoft.com/office/drawing/2014/main" val="1597446570"/>
                  </a:ext>
                </a:extLst>
              </a:tr>
              <a:tr h="181821">
                <a:tc>
                  <a:txBody>
                    <a:bodyPr/>
                    <a:lstStyle/>
                    <a:p>
                      <a:pPr algn="r" fontAlgn="b"/>
                      <a:r>
                        <a:rPr lang="es-CL" sz="1200" b="0" i="0" u="none" strike="noStrike">
                          <a:solidFill>
                            <a:srgbClr val="000000"/>
                          </a:solidFill>
                          <a:effectLst/>
                          <a:latin typeface="Calibri" panose="020F0502020204030204" pitchFamily="34" charset="0"/>
                        </a:rPr>
                        <a:t>2014</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249</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252</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extLst>
                  <a:ext uri="{0D108BD9-81ED-4DB2-BD59-A6C34878D82A}">
                    <a16:rowId xmlns:a16="http://schemas.microsoft.com/office/drawing/2014/main" val="562161313"/>
                  </a:ext>
                </a:extLst>
              </a:tr>
              <a:tr h="186473">
                <a:tc>
                  <a:txBody>
                    <a:bodyPr/>
                    <a:lstStyle/>
                    <a:p>
                      <a:pPr algn="r" fontAlgn="b"/>
                      <a:r>
                        <a:rPr lang="es-CL" sz="1200" b="0" i="0" u="none" strike="noStrike">
                          <a:solidFill>
                            <a:srgbClr val="000000"/>
                          </a:solidFill>
                          <a:effectLst/>
                          <a:latin typeface="Calibri" panose="020F0502020204030204" pitchFamily="34" charset="0"/>
                        </a:rPr>
                        <a:t>2013</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268</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268</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dirty="0">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extLst>
                  <a:ext uri="{0D108BD9-81ED-4DB2-BD59-A6C34878D82A}">
                    <a16:rowId xmlns:a16="http://schemas.microsoft.com/office/drawing/2014/main" val="157427117"/>
                  </a:ext>
                </a:extLst>
              </a:tr>
              <a:tr h="181821">
                <a:tc>
                  <a:txBody>
                    <a:bodyPr/>
                    <a:lstStyle/>
                    <a:p>
                      <a:pPr algn="r" fontAlgn="b"/>
                      <a:r>
                        <a:rPr lang="es-CL" sz="1200" b="0" i="0" u="none" strike="noStrike">
                          <a:solidFill>
                            <a:srgbClr val="000000"/>
                          </a:solidFill>
                          <a:effectLst/>
                          <a:latin typeface="Calibri" panose="020F0502020204030204" pitchFamily="34" charset="0"/>
                        </a:rPr>
                        <a:t>2012</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dirty="0">
                          <a:solidFill>
                            <a:srgbClr val="000000"/>
                          </a:solidFill>
                          <a:effectLst/>
                          <a:latin typeface="Calibri" panose="020F0502020204030204" pitchFamily="34" charset="0"/>
                        </a:rPr>
                        <a:t>278</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256</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dirty="0">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extLst>
                  <a:ext uri="{0D108BD9-81ED-4DB2-BD59-A6C34878D82A}">
                    <a16:rowId xmlns:a16="http://schemas.microsoft.com/office/drawing/2014/main" val="2366698297"/>
                  </a:ext>
                </a:extLst>
              </a:tr>
              <a:tr h="181821">
                <a:tc>
                  <a:txBody>
                    <a:bodyPr/>
                    <a:lstStyle/>
                    <a:p>
                      <a:pPr algn="r" fontAlgn="b"/>
                      <a:r>
                        <a:rPr lang="es-CL" sz="1200" b="0" i="0" u="none" strike="noStrike">
                          <a:solidFill>
                            <a:srgbClr val="000000"/>
                          </a:solidFill>
                          <a:effectLst/>
                          <a:latin typeface="Calibri" panose="020F0502020204030204" pitchFamily="34" charset="0"/>
                        </a:rPr>
                        <a:t>2011</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dirty="0">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dirty="0">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200" b="0" i="0" u="none" strike="noStrike" dirty="0">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a:noFill/>
                    </a:lnT>
                    <a:lnB>
                      <a:noFill/>
                    </a:lnB>
                  </a:tcPr>
                </a:tc>
                <a:extLst>
                  <a:ext uri="{0D108BD9-81ED-4DB2-BD59-A6C34878D82A}">
                    <a16:rowId xmlns:a16="http://schemas.microsoft.com/office/drawing/2014/main" val="3852173869"/>
                  </a:ext>
                </a:extLst>
              </a:tr>
              <a:tr h="181821">
                <a:tc>
                  <a:txBody>
                    <a:bodyPr/>
                    <a:lstStyle/>
                    <a:p>
                      <a:pPr algn="r" fontAlgn="b"/>
                      <a:r>
                        <a:rPr lang="es-CL" sz="1200" b="0" i="0" u="none" strike="noStrike">
                          <a:solidFill>
                            <a:srgbClr val="000000"/>
                          </a:solidFill>
                          <a:effectLst/>
                          <a:latin typeface="Calibri" panose="020F0502020204030204" pitchFamily="34" charset="0"/>
                        </a:rPr>
                        <a:t>2010</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200" b="0" i="0" u="none" strike="noStrike">
                          <a:solidFill>
                            <a:srgbClr val="000000"/>
                          </a:solidFill>
                          <a:effectLst/>
                          <a:latin typeface="Calibri" panose="020F0502020204030204" pitchFamily="34" charset="0"/>
                        </a:rPr>
                        <a:t>292</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s-CL" sz="1200" b="0" i="0" u="none" strike="noStrike" dirty="0">
                          <a:solidFill>
                            <a:srgbClr val="000000"/>
                          </a:solidFill>
                          <a:effectLst/>
                          <a:latin typeface="Calibri" panose="020F0502020204030204" pitchFamily="34" charset="0"/>
                        </a:rPr>
                        <a:t>287</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s-CL" sz="1200" b="0" i="0" u="none" strike="noStrike" dirty="0">
                          <a:solidFill>
                            <a:srgbClr val="000000"/>
                          </a:solidFill>
                          <a:effectLst/>
                          <a:latin typeface="Calibri" panose="020F0502020204030204" pitchFamily="34" charset="0"/>
                        </a:rPr>
                        <a:t> </a:t>
                      </a:r>
                    </a:p>
                  </a:txBody>
                  <a:tcPr marL="5248" marR="5248" marT="52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a:noFill/>
                    </a:lnT>
                    <a:lnB>
                      <a:noFill/>
                    </a:lnB>
                  </a:tcPr>
                </a:tc>
                <a:tc>
                  <a:txBody>
                    <a:bodyPr/>
                    <a:lstStyle/>
                    <a:p>
                      <a:pPr algn="l" fontAlgn="b"/>
                      <a:endParaRPr lang="es-CL" sz="1200" b="0" i="0" u="none" strike="noStrike" dirty="0">
                        <a:solidFill>
                          <a:srgbClr val="000000"/>
                        </a:solidFill>
                        <a:effectLst/>
                        <a:latin typeface="Calibri" panose="020F0502020204030204" pitchFamily="34" charset="0"/>
                      </a:endParaRPr>
                    </a:p>
                  </a:txBody>
                  <a:tcPr marL="5248" marR="5248" marT="5248" marB="0" anchor="b">
                    <a:lnL>
                      <a:noFill/>
                    </a:lnL>
                    <a:lnR>
                      <a:noFill/>
                    </a:lnR>
                    <a:lnT>
                      <a:noFill/>
                    </a:lnT>
                    <a:lnB>
                      <a:noFill/>
                    </a:lnB>
                  </a:tcPr>
                </a:tc>
                <a:extLst>
                  <a:ext uri="{0D108BD9-81ED-4DB2-BD59-A6C34878D82A}">
                    <a16:rowId xmlns:a16="http://schemas.microsoft.com/office/drawing/2014/main" val="4249609792"/>
                  </a:ext>
                </a:extLst>
              </a:tr>
            </a:tbl>
          </a:graphicData>
        </a:graphic>
      </p:graphicFrame>
    </p:spTree>
    <p:extLst>
      <p:ext uri="{BB962C8B-B14F-4D97-AF65-F5344CB8AC3E}">
        <p14:creationId xmlns:p14="http://schemas.microsoft.com/office/powerpoint/2010/main" val="1591496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79781" y="624110"/>
            <a:ext cx="9324832" cy="1280890"/>
          </a:xfrm>
        </p:spPr>
        <p:txBody>
          <a:bodyPr/>
          <a:lstStyle/>
          <a:p>
            <a:r>
              <a:rPr lang="es-CL" dirty="0">
                <a:solidFill>
                  <a:schemeClr val="tx1"/>
                </a:solidFill>
              </a:rPr>
              <a:t>Indicadores de Desarrollo personal y social 2019</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838345775"/>
              </p:ext>
            </p:extLst>
          </p:nvPr>
        </p:nvGraphicFramePr>
        <p:xfrm>
          <a:off x="1967346" y="2373742"/>
          <a:ext cx="9537266" cy="3454404"/>
        </p:xfrm>
        <a:graphic>
          <a:graphicData uri="http://schemas.openxmlformats.org/drawingml/2006/table">
            <a:tbl>
              <a:tblPr/>
              <a:tblGrid>
                <a:gridCol w="2749016">
                  <a:extLst>
                    <a:ext uri="{9D8B030D-6E8A-4147-A177-3AD203B41FA5}">
                      <a16:colId xmlns:a16="http://schemas.microsoft.com/office/drawing/2014/main" val="748763255"/>
                    </a:ext>
                  </a:extLst>
                </a:gridCol>
                <a:gridCol w="1605952">
                  <a:extLst>
                    <a:ext uri="{9D8B030D-6E8A-4147-A177-3AD203B41FA5}">
                      <a16:colId xmlns:a16="http://schemas.microsoft.com/office/drawing/2014/main" val="601022416"/>
                    </a:ext>
                  </a:extLst>
                </a:gridCol>
                <a:gridCol w="1681528">
                  <a:extLst>
                    <a:ext uri="{9D8B030D-6E8A-4147-A177-3AD203B41FA5}">
                      <a16:colId xmlns:a16="http://schemas.microsoft.com/office/drawing/2014/main" val="178740704"/>
                    </a:ext>
                  </a:extLst>
                </a:gridCol>
                <a:gridCol w="1739804">
                  <a:extLst>
                    <a:ext uri="{9D8B030D-6E8A-4147-A177-3AD203B41FA5}">
                      <a16:colId xmlns:a16="http://schemas.microsoft.com/office/drawing/2014/main" val="72367514"/>
                    </a:ext>
                  </a:extLst>
                </a:gridCol>
                <a:gridCol w="1760966">
                  <a:extLst>
                    <a:ext uri="{9D8B030D-6E8A-4147-A177-3AD203B41FA5}">
                      <a16:colId xmlns:a16="http://schemas.microsoft.com/office/drawing/2014/main" val="2494634572"/>
                    </a:ext>
                  </a:extLst>
                </a:gridCol>
              </a:tblGrid>
              <a:tr h="353178">
                <a:tc gridSpan="4">
                  <a:txBody>
                    <a:bodyPr/>
                    <a:lstStyle/>
                    <a:p>
                      <a:pPr algn="l" fontAlgn="b"/>
                      <a:endParaRPr lang="es-CL" sz="18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s-CL" sz="18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s-CL" sz="18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s-CL" sz="18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fontAlgn="b"/>
                      <a:r>
                        <a:rPr lang="es-CL" sz="1800" b="1" i="0" u="none" strike="noStrike" dirty="0">
                          <a:solidFill>
                            <a:srgbClr val="000000"/>
                          </a:solidFill>
                          <a:effectLst/>
                          <a:latin typeface="Calibri" panose="020F0502020204030204" pitchFamily="34" charset="0"/>
                        </a:rPr>
                        <a:t>Diferencia con</a:t>
                      </a:r>
                    </a:p>
                    <a:p>
                      <a:pPr algn="l" fontAlgn="b"/>
                      <a:r>
                        <a:rPr lang="es-CL" sz="1800" b="1" i="0" u="none" strike="noStrike" dirty="0">
                          <a:solidFill>
                            <a:srgbClr val="000000"/>
                          </a:solidFill>
                          <a:effectLst/>
                          <a:latin typeface="Calibri" panose="020F0502020204030204" pitchFamily="34" charset="0"/>
                        </a:rPr>
                        <a:t>establecimientos del grupo</a:t>
                      </a:r>
                    </a:p>
                    <a:p>
                      <a:pPr algn="l" fontAlgn="b"/>
                      <a:r>
                        <a:rPr lang="es-CL" sz="1800" b="1" i="0" u="none" strike="noStrike" dirty="0">
                          <a:solidFill>
                            <a:srgbClr val="000000"/>
                          </a:solidFill>
                          <a:effectLst/>
                          <a:latin typeface="Calibri" panose="020F0502020204030204" pitchFamily="34" charset="0"/>
                        </a:rPr>
                        <a:t>socioeconómico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7894283"/>
                  </a:ext>
                </a:extLst>
              </a:tr>
              <a:tr h="1193320">
                <a:tc>
                  <a:txBody>
                    <a:bodyPr/>
                    <a:lstStyle/>
                    <a:p>
                      <a:pPr algn="l" fontAlgn="b"/>
                      <a:r>
                        <a:rPr lang="es-CL" sz="1800" b="1" i="0" u="none" strike="noStrike" dirty="0">
                          <a:solidFill>
                            <a:srgbClr val="000000"/>
                          </a:solidFill>
                          <a:effectLst/>
                          <a:latin typeface="Calibri" panose="020F0502020204030204" pitchFamily="34" charset="0"/>
                        </a:rPr>
                        <a:t>Indicador</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L" sz="1800" b="1" i="0" u="none" strike="noStrike" dirty="0">
                          <a:solidFill>
                            <a:srgbClr val="000000"/>
                          </a:solidFill>
                          <a:effectLst/>
                          <a:latin typeface="Calibri" panose="020F0502020204030204" pitchFamily="34" charset="0"/>
                        </a:rPr>
                        <a:t>Puntaje del</a:t>
                      </a:r>
                    </a:p>
                    <a:p>
                      <a:pPr algn="l" fontAlgn="b"/>
                      <a:r>
                        <a:rPr lang="es-CL" sz="1800" b="1" i="0" u="none" strike="noStrike" dirty="0">
                          <a:solidFill>
                            <a:srgbClr val="000000"/>
                          </a:solidFill>
                          <a:effectLst/>
                          <a:latin typeface="Calibri" panose="020F0502020204030204" pitchFamily="34" charset="0"/>
                        </a:rPr>
                        <a:t>establecimiento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L" sz="1800" b="1" i="0" u="none" strike="noStrike" dirty="0">
                          <a:solidFill>
                            <a:srgbClr val="000000"/>
                          </a:solidFill>
                          <a:effectLst/>
                          <a:latin typeface="Calibri" panose="020F0502020204030204" pitchFamily="34" charset="0"/>
                        </a:rPr>
                        <a:t>Variación respecto de la evaluación anterior</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L" sz="1800" b="1" i="0" u="none" strike="noStrike" dirty="0">
                          <a:solidFill>
                            <a:srgbClr val="000000"/>
                          </a:solidFill>
                          <a:effectLst/>
                          <a:latin typeface="Calibri" panose="020F0502020204030204" pitchFamily="34" charset="0"/>
                        </a:rPr>
                        <a:t>Puntaje nacional del grupo</a:t>
                      </a:r>
                    </a:p>
                    <a:p>
                      <a:pPr algn="l" fontAlgn="b"/>
                      <a:r>
                        <a:rPr lang="es-CL" sz="1800" b="1" i="0" u="none" strike="noStrike" dirty="0">
                          <a:solidFill>
                            <a:srgbClr val="000000"/>
                          </a:solidFill>
                          <a:effectLst/>
                          <a:latin typeface="Calibri" panose="020F0502020204030204" pitchFamily="34" charset="0"/>
                        </a:rPr>
                        <a:t>Socioeconómico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s-CL" sz="18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8939122"/>
                  </a:ext>
                </a:extLst>
              </a:tr>
              <a:tr h="600775">
                <a:tc>
                  <a:txBody>
                    <a:bodyPr/>
                    <a:lstStyle/>
                    <a:p>
                      <a:pPr algn="l" fontAlgn="b"/>
                      <a:r>
                        <a:rPr lang="es-CL" sz="1800" b="0" i="0" u="none" strike="noStrike" dirty="0">
                          <a:solidFill>
                            <a:srgbClr val="000000"/>
                          </a:solidFill>
                          <a:effectLst/>
                          <a:latin typeface="Calibri" panose="020F0502020204030204" pitchFamily="34" charset="0"/>
                        </a:rPr>
                        <a:t>Autoestima académica y Motivación escolar</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800" b="0" i="0" u="none" strike="noStrike" dirty="0">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800" b="0" i="0" u="none" strike="noStrike" dirty="0">
                          <a:solidFill>
                            <a:srgbClr val="000000"/>
                          </a:solidFill>
                          <a:effectLst/>
                          <a:latin typeface="Calibri" panose="020F050202020403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800" b="0"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8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1748813"/>
                  </a:ext>
                </a:extLst>
              </a:tr>
              <a:tr h="353178">
                <a:tc>
                  <a:txBody>
                    <a:bodyPr/>
                    <a:lstStyle/>
                    <a:p>
                      <a:pPr algn="l" fontAlgn="b"/>
                      <a:r>
                        <a:rPr lang="es-CL" sz="1800" b="0" i="0" u="none" strike="noStrike" dirty="0">
                          <a:solidFill>
                            <a:srgbClr val="000000"/>
                          </a:solidFill>
                          <a:effectLst/>
                          <a:latin typeface="Calibri" panose="020F0502020204030204" pitchFamily="34" charset="0"/>
                        </a:rPr>
                        <a:t>Clima de convivencia escolar</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800" b="0" i="0" u="none" strike="noStrike" dirty="0">
                          <a:solidFill>
                            <a:srgbClr val="000000"/>
                          </a:solidFill>
                          <a:effectLst/>
                          <a:latin typeface="Calibri" panose="020F0502020204030204" pitchFamily="34" charset="0"/>
                        </a:rPr>
                        <a:t>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8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800" b="0" i="0" u="none" strike="noStrike" dirty="0">
                          <a:solidFill>
                            <a:srgbClr val="000000"/>
                          </a:solidFill>
                          <a:effectLst/>
                          <a:latin typeface="Calibri" panose="020F050202020403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8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4242581"/>
                  </a:ext>
                </a:extLst>
              </a:tr>
              <a:tr h="600775">
                <a:tc>
                  <a:txBody>
                    <a:bodyPr/>
                    <a:lstStyle/>
                    <a:p>
                      <a:pPr algn="l" fontAlgn="b"/>
                      <a:r>
                        <a:rPr lang="es-CL" sz="1800" b="0" i="0" u="none" strike="noStrike" dirty="0">
                          <a:solidFill>
                            <a:srgbClr val="000000"/>
                          </a:solidFill>
                          <a:effectLst/>
                          <a:latin typeface="Calibri" panose="020F0502020204030204" pitchFamily="34" charset="0"/>
                        </a:rPr>
                        <a:t>Participación y formación ciudadana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800" b="0"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8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800" b="0"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8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4345677"/>
                  </a:ext>
                </a:extLst>
              </a:tr>
              <a:tr h="353178">
                <a:tc>
                  <a:txBody>
                    <a:bodyPr/>
                    <a:lstStyle/>
                    <a:p>
                      <a:pPr algn="l" fontAlgn="b"/>
                      <a:r>
                        <a:rPr lang="es-CL" sz="1800" b="0" i="0" u="none" strike="noStrike" dirty="0">
                          <a:solidFill>
                            <a:srgbClr val="000000"/>
                          </a:solidFill>
                          <a:effectLst/>
                          <a:latin typeface="Calibri" panose="020F0502020204030204" pitchFamily="34" charset="0"/>
                        </a:rPr>
                        <a:t>Hábitos de vida saludable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800" b="0" i="0" u="none" strike="noStrike" dirty="0">
                          <a:solidFill>
                            <a:srgbClr val="000000"/>
                          </a:solidFill>
                          <a:effectLst/>
                          <a:latin typeface="Calibri" panose="020F0502020204030204" pitchFamily="34" charset="0"/>
                        </a:rPr>
                        <a:t>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800" b="0" i="0" u="none" strike="noStrike" dirty="0">
                          <a:solidFill>
                            <a:srgbClr val="000000"/>
                          </a:solidFill>
                          <a:effectLst/>
                          <a:latin typeface="Calibri" panose="020F0502020204030204" pitchFamily="34" charset="0"/>
                        </a:rPr>
                        <a:t>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800" b="0" i="0" u="none" strike="noStrike" dirty="0">
                          <a:solidFill>
                            <a:srgbClr val="000000"/>
                          </a:solidFill>
                          <a:effectLst/>
                          <a:latin typeface="Calibri" panose="020F0502020204030204" pitchFamily="34" charset="0"/>
                        </a:rPr>
                        <a:t>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L" sz="1800" b="0" i="0" u="none" strike="noStrike" dirty="0">
                          <a:solidFill>
                            <a:srgbClr val="00000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6342141"/>
                  </a:ext>
                </a:extLst>
              </a:tr>
            </a:tbl>
          </a:graphicData>
        </a:graphic>
      </p:graphicFrame>
    </p:spTree>
    <p:extLst>
      <p:ext uri="{BB962C8B-B14F-4D97-AF65-F5344CB8AC3E}">
        <p14:creationId xmlns:p14="http://schemas.microsoft.com/office/powerpoint/2010/main" val="7515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87660" y="563418"/>
            <a:ext cx="8910011" cy="757382"/>
          </a:xfrm>
        </p:spPr>
        <p:txBody>
          <a:bodyPr>
            <a:normAutofit fontScale="90000"/>
          </a:bodyPr>
          <a:lstStyle/>
          <a:p>
            <a:r>
              <a:rPr lang="es-CL" sz="2700" dirty="0"/>
              <a:t>RECURSOS HUMANOS, MATERIALES Y MANTENCIÓN GENERAL </a:t>
            </a:r>
            <a:endParaRPr lang="es-CL" dirty="0"/>
          </a:p>
        </p:txBody>
      </p:sp>
      <p:sp>
        <p:nvSpPr>
          <p:cNvPr id="3" name="2 Marcador de contenido"/>
          <p:cNvSpPr>
            <a:spLocks noGrp="1"/>
          </p:cNvSpPr>
          <p:nvPr>
            <p:ph idx="1"/>
          </p:nvPr>
        </p:nvSpPr>
        <p:spPr>
          <a:xfrm>
            <a:off x="1579418" y="2133600"/>
            <a:ext cx="9925194" cy="4008582"/>
          </a:xfrm>
        </p:spPr>
        <p:txBody>
          <a:bodyPr>
            <a:normAutofit lnSpcReduction="10000"/>
          </a:bodyPr>
          <a:lstStyle/>
          <a:p>
            <a:pPr algn="just"/>
            <a:r>
              <a:rPr lang="es-CL" dirty="0"/>
              <a:t>Se habilita el Colegio para funcionamiento con turnos en situación de pandemia.</a:t>
            </a:r>
          </a:p>
          <a:p>
            <a:pPr algn="just"/>
            <a:r>
              <a:rPr lang="es-CL" dirty="0"/>
              <a:t>Se crea el cargo de Encargado de Convivencia escolar</a:t>
            </a:r>
          </a:p>
          <a:p>
            <a:pPr algn="just"/>
            <a:r>
              <a:rPr lang="es-CL" dirty="0"/>
              <a:t>Se mantiene una alta inversión en equipamiento tecnológico con renovación de equipos, habilitación de salas para trasmisión de clases </a:t>
            </a:r>
            <a:r>
              <a:rPr lang="es-CL" dirty="0" err="1"/>
              <a:t>on</a:t>
            </a:r>
            <a:r>
              <a:rPr lang="es-CL" dirty="0"/>
              <a:t> line, mejoramiento de red de  internet y adquisición de material para Departamentos de Asignatura.</a:t>
            </a:r>
          </a:p>
          <a:p>
            <a:pPr algn="just"/>
            <a:r>
              <a:rPr lang="es-CL" dirty="0"/>
              <a:t>Adicionalmente se renovó mobiliario de dos cursos, </a:t>
            </a:r>
          </a:p>
          <a:p>
            <a:pPr algn="just"/>
            <a:r>
              <a:rPr lang="es-CL" dirty="0"/>
              <a:t>Diversas obras de mantenimiento donde destaca la construcción de un techado para la cancha asfaltada, protecciones para pasillo de enseñanza media y una bodega para Programa de Integración.</a:t>
            </a:r>
          </a:p>
          <a:p>
            <a:pPr algn="just"/>
            <a:r>
              <a:rPr lang="es-CL" dirty="0"/>
              <a:t>Año 2021 Se proyecta fortalecimiento de PIE, Formación y Departamentos </a:t>
            </a:r>
          </a:p>
          <a:p>
            <a:pPr algn="just"/>
            <a:r>
              <a:rPr lang="es-CL" dirty="0"/>
              <a:t>Año 2021 Ajustar las horas de acuerdo a necesidades de UTP, nombramientos en Jefaturas de Departamento faltantes.</a:t>
            </a:r>
          </a:p>
          <a:p>
            <a:pPr marL="0" indent="0">
              <a:buNone/>
            </a:pPr>
            <a:endParaRPr lang="es-CL" dirty="0"/>
          </a:p>
          <a:p>
            <a:endParaRPr lang="es-CL" dirty="0"/>
          </a:p>
        </p:txBody>
      </p:sp>
    </p:spTree>
    <p:extLst>
      <p:ext uri="{BB962C8B-B14F-4D97-AF65-F5344CB8AC3E}">
        <p14:creationId xmlns:p14="http://schemas.microsoft.com/office/powerpoint/2010/main" val="867350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53310" y="624110"/>
            <a:ext cx="9851302" cy="927599"/>
          </a:xfrm>
        </p:spPr>
        <p:txBody>
          <a:bodyPr>
            <a:normAutofit fontScale="90000"/>
          </a:bodyPr>
          <a:lstStyle/>
          <a:p>
            <a:pPr algn="ctr"/>
            <a:r>
              <a:rPr lang="es-CL" sz="2800" dirty="0"/>
              <a:t>Principales aspectos a considerar para trabajo año 2021</a:t>
            </a:r>
          </a:p>
        </p:txBody>
      </p:sp>
      <p:sp>
        <p:nvSpPr>
          <p:cNvPr id="3" name="CuadroTexto 2"/>
          <p:cNvSpPr txBox="1"/>
          <p:nvPr/>
        </p:nvSpPr>
        <p:spPr>
          <a:xfrm>
            <a:off x="2140887" y="2041237"/>
            <a:ext cx="9219839" cy="3170099"/>
          </a:xfrm>
          <a:prstGeom prst="rect">
            <a:avLst/>
          </a:prstGeom>
          <a:noFill/>
        </p:spPr>
        <p:txBody>
          <a:bodyPr wrap="square" rtlCol="0">
            <a:spAutoFit/>
          </a:bodyPr>
          <a:lstStyle/>
          <a:p>
            <a:pPr marL="342900" indent="-342900" algn="just">
              <a:buFontTx/>
              <a:buAutoNum type="arabicPeriod"/>
            </a:pPr>
            <a:r>
              <a:rPr lang="es-CL" sz="2000" dirty="0"/>
              <a:t>Mantener servicio educativo</a:t>
            </a:r>
          </a:p>
          <a:p>
            <a:pPr marL="342900" indent="-342900" algn="just">
              <a:buAutoNum type="arabicPeriod"/>
            </a:pPr>
            <a:r>
              <a:rPr lang="es-CL" sz="2000" dirty="0"/>
              <a:t>Ajustar todo el desempeño al Plan de retorno, modalidad de trabajo, ajuste curricular, cumplimiento de protocolos sanitarios.</a:t>
            </a:r>
          </a:p>
          <a:p>
            <a:pPr marL="342900" indent="-342900" algn="just">
              <a:buAutoNum type="arabicPeriod"/>
            </a:pPr>
            <a:r>
              <a:rPr lang="es-CL" sz="2000" dirty="0"/>
              <a:t>Mantener los sistemas de comunicación y coordinación entre todos los estamentos  </a:t>
            </a:r>
          </a:p>
          <a:p>
            <a:pPr marL="342900" indent="-342900" algn="just">
              <a:buAutoNum type="arabicPeriod"/>
            </a:pPr>
            <a:r>
              <a:rPr lang="es-CL" sz="2000" dirty="0"/>
              <a:t>Implementar, en forma rigurosa, los protocolos de seguridad de los funcionarios en sistema presencial.</a:t>
            </a:r>
          </a:p>
          <a:p>
            <a:pPr marL="342900" indent="-342900" algn="just">
              <a:buAutoNum type="arabicPeriod"/>
            </a:pPr>
            <a:r>
              <a:rPr lang="es-CL" sz="2000" dirty="0"/>
              <a:t>Atender con recursos disponibles necesidades socio afectivas de los miembros de la comunidad.</a:t>
            </a:r>
          </a:p>
          <a:p>
            <a:pPr marL="342900" indent="-342900" algn="just">
              <a:buAutoNum type="arabicPeriod"/>
            </a:pPr>
            <a:r>
              <a:rPr lang="es-CL" sz="2000" dirty="0"/>
              <a:t>Proyectar posibles escenarios para 2 semestre 2021</a:t>
            </a:r>
            <a:endParaRPr lang="es-CL" dirty="0"/>
          </a:p>
        </p:txBody>
      </p:sp>
    </p:spTree>
    <p:extLst>
      <p:ext uri="{BB962C8B-B14F-4D97-AF65-F5344CB8AC3E}">
        <p14:creationId xmlns:p14="http://schemas.microsoft.com/office/powerpoint/2010/main" val="1373687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A6A53B-5CA6-4131-89E6-4C64A2F14238}"/>
              </a:ext>
            </a:extLst>
          </p:cNvPr>
          <p:cNvSpPr>
            <a:spLocks noGrp="1"/>
          </p:cNvSpPr>
          <p:nvPr>
            <p:ph type="title"/>
          </p:nvPr>
        </p:nvSpPr>
        <p:spPr/>
        <p:txBody>
          <a:bodyPr/>
          <a:lstStyle/>
          <a:p>
            <a:pPr algn="ctr"/>
            <a:r>
              <a:rPr lang="es-CL" dirty="0"/>
              <a:t>Matrícula 2021</a:t>
            </a:r>
          </a:p>
        </p:txBody>
      </p:sp>
      <p:graphicFrame>
        <p:nvGraphicFramePr>
          <p:cNvPr id="5" name="Tabla 4">
            <a:extLst>
              <a:ext uri="{FF2B5EF4-FFF2-40B4-BE49-F238E27FC236}">
                <a16:creationId xmlns:a16="http://schemas.microsoft.com/office/drawing/2014/main" id="{CDD67D33-A87C-4DC0-9AB9-423FD8AB4558}"/>
              </a:ext>
            </a:extLst>
          </p:cNvPr>
          <p:cNvGraphicFramePr>
            <a:graphicFrameLocks noGrp="1"/>
          </p:cNvGraphicFramePr>
          <p:nvPr>
            <p:extLst>
              <p:ext uri="{D42A27DB-BD31-4B8C-83A1-F6EECF244321}">
                <p14:modId xmlns:p14="http://schemas.microsoft.com/office/powerpoint/2010/main" val="1493807325"/>
              </p:ext>
            </p:extLst>
          </p:nvPr>
        </p:nvGraphicFramePr>
        <p:xfrm>
          <a:off x="1361942" y="1602111"/>
          <a:ext cx="10571431" cy="3065884"/>
        </p:xfrm>
        <a:graphic>
          <a:graphicData uri="http://schemas.openxmlformats.org/drawingml/2006/table">
            <a:tbl>
              <a:tblPr>
                <a:tableStyleId>{5C22544A-7EE6-4342-B048-85BDC9FD1C3A}</a:tableStyleId>
              </a:tblPr>
              <a:tblGrid>
                <a:gridCol w="753067">
                  <a:extLst>
                    <a:ext uri="{9D8B030D-6E8A-4147-A177-3AD203B41FA5}">
                      <a16:colId xmlns:a16="http://schemas.microsoft.com/office/drawing/2014/main" val="480567674"/>
                    </a:ext>
                  </a:extLst>
                </a:gridCol>
                <a:gridCol w="493842">
                  <a:extLst>
                    <a:ext uri="{9D8B030D-6E8A-4147-A177-3AD203B41FA5}">
                      <a16:colId xmlns:a16="http://schemas.microsoft.com/office/drawing/2014/main" val="720176771"/>
                    </a:ext>
                  </a:extLst>
                </a:gridCol>
                <a:gridCol w="493842">
                  <a:extLst>
                    <a:ext uri="{9D8B030D-6E8A-4147-A177-3AD203B41FA5}">
                      <a16:colId xmlns:a16="http://schemas.microsoft.com/office/drawing/2014/main" val="1851959394"/>
                    </a:ext>
                  </a:extLst>
                </a:gridCol>
                <a:gridCol w="493842">
                  <a:extLst>
                    <a:ext uri="{9D8B030D-6E8A-4147-A177-3AD203B41FA5}">
                      <a16:colId xmlns:a16="http://schemas.microsoft.com/office/drawing/2014/main" val="2238299261"/>
                    </a:ext>
                  </a:extLst>
                </a:gridCol>
                <a:gridCol w="493842">
                  <a:extLst>
                    <a:ext uri="{9D8B030D-6E8A-4147-A177-3AD203B41FA5}">
                      <a16:colId xmlns:a16="http://schemas.microsoft.com/office/drawing/2014/main" val="491288829"/>
                    </a:ext>
                  </a:extLst>
                </a:gridCol>
                <a:gridCol w="479223">
                  <a:extLst>
                    <a:ext uri="{9D8B030D-6E8A-4147-A177-3AD203B41FA5}">
                      <a16:colId xmlns:a16="http://schemas.microsoft.com/office/drawing/2014/main" val="1574356401"/>
                    </a:ext>
                  </a:extLst>
                </a:gridCol>
                <a:gridCol w="479223">
                  <a:extLst>
                    <a:ext uri="{9D8B030D-6E8A-4147-A177-3AD203B41FA5}">
                      <a16:colId xmlns:a16="http://schemas.microsoft.com/office/drawing/2014/main" val="2070736935"/>
                    </a:ext>
                  </a:extLst>
                </a:gridCol>
                <a:gridCol w="479223">
                  <a:extLst>
                    <a:ext uri="{9D8B030D-6E8A-4147-A177-3AD203B41FA5}">
                      <a16:colId xmlns:a16="http://schemas.microsoft.com/office/drawing/2014/main" val="864000030"/>
                    </a:ext>
                  </a:extLst>
                </a:gridCol>
                <a:gridCol w="493842">
                  <a:extLst>
                    <a:ext uri="{9D8B030D-6E8A-4147-A177-3AD203B41FA5}">
                      <a16:colId xmlns:a16="http://schemas.microsoft.com/office/drawing/2014/main" val="1919655763"/>
                    </a:ext>
                  </a:extLst>
                </a:gridCol>
                <a:gridCol w="493842">
                  <a:extLst>
                    <a:ext uri="{9D8B030D-6E8A-4147-A177-3AD203B41FA5}">
                      <a16:colId xmlns:a16="http://schemas.microsoft.com/office/drawing/2014/main" val="456964111"/>
                    </a:ext>
                  </a:extLst>
                </a:gridCol>
                <a:gridCol w="493842">
                  <a:extLst>
                    <a:ext uri="{9D8B030D-6E8A-4147-A177-3AD203B41FA5}">
                      <a16:colId xmlns:a16="http://schemas.microsoft.com/office/drawing/2014/main" val="1517019886"/>
                    </a:ext>
                  </a:extLst>
                </a:gridCol>
                <a:gridCol w="493842">
                  <a:extLst>
                    <a:ext uri="{9D8B030D-6E8A-4147-A177-3AD203B41FA5}">
                      <a16:colId xmlns:a16="http://schemas.microsoft.com/office/drawing/2014/main" val="1684767137"/>
                    </a:ext>
                  </a:extLst>
                </a:gridCol>
                <a:gridCol w="479223">
                  <a:extLst>
                    <a:ext uri="{9D8B030D-6E8A-4147-A177-3AD203B41FA5}">
                      <a16:colId xmlns:a16="http://schemas.microsoft.com/office/drawing/2014/main" val="2616155046"/>
                    </a:ext>
                  </a:extLst>
                </a:gridCol>
                <a:gridCol w="493842">
                  <a:extLst>
                    <a:ext uri="{9D8B030D-6E8A-4147-A177-3AD203B41FA5}">
                      <a16:colId xmlns:a16="http://schemas.microsoft.com/office/drawing/2014/main" val="421476500"/>
                    </a:ext>
                  </a:extLst>
                </a:gridCol>
                <a:gridCol w="493842">
                  <a:extLst>
                    <a:ext uri="{9D8B030D-6E8A-4147-A177-3AD203B41FA5}">
                      <a16:colId xmlns:a16="http://schemas.microsoft.com/office/drawing/2014/main" val="2087123678"/>
                    </a:ext>
                  </a:extLst>
                </a:gridCol>
                <a:gridCol w="493842">
                  <a:extLst>
                    <a:ext uri="{9D8B030D-6E8A-4147-A177-3AD203B41FA5}">
                      <a16:colId xmlns:a16="http://schemas.microsoft.com/office/drawing/2014/main" val="3564920050"/>
                    </a:ext>
                  </a:extLst>
                </a:gridCol>
                <a:gridCol w="493842">
                  <a:extLst>
                    <a:ext uri="{9D8B030D-6E8A-4147-A177-3AD203B41FA5}">
                      <a16:colId xmlns:a16="http://schemas.microsoft.com/office/drawing/2014/main" val="2316968476"/>
                    </a:ext>
                  </a:extLst>
                </a:gridCol>
                <a:gridCol w="493842">
                  <a:extLst>
                    <a:ext uri="{9D8B030D-6E8A-4147-A177-3AD203B41FA5}">
                      <a16:colId xmlns:a16="http://schemas.microsoft.com/office/drawing/2014/main" val="703283280"/>
                    </a:ext>
                  </a:extLst>
                </a:gridCol>
                <a:gridCol w="493842">
                  <a:extLst>
                    <a:ext uri="{9D8B030D-6E8A-4147-A177-3AD203B41FA5}">
                      <a16:colId xmlns:a16="http://schemas.microsoft.com/office/drawing/2014/main" val="485500051"/>
                    </a:ext>
                  </a:extLst>
                </a:gridCol>
                <a:gridCol w="493842">
                  <a:extLst>
                    <a:ext uri="{9D8B030D-6E8A-4147-A177-3AD203B41FA5}">
                      <a16:colId xmlns:a16="http://schemas.microsoft.com/office/drawing/2014/main" val="1147503518"/>
                    </a:ext>
                  </a:extLst>
                </a:gridCol>
                <a:gridCol w="493842">
                  <a:extLst>
                    <a:ext uri="{9D8B030D-6E8A-4147-A177-3AD203B41FA5}">
                      <a16:colId xmlns:a16="http://schemas.microsoft.com/office/drawing/2014/main" val="918932561"/>
                    </a:ext>
                  </a:extLst>
                </a:gridCol>
              </a:tblGrid>
              <a:tr h="612832">
                <a:tc>
                  <a:txBody>
                    <a:bodyPr/>
                    <a:lstStyle/>
                    <a:p>
                      <a:pPr algn="l" fontAlgn="b"/>
                      <a:r>
                        <a:rPr lang="es-CL" sz="1600" u="none" strike="noStrike" dirty="0">
                          <a:effectLst/>
                        </a:rPr>
                        <a:t>Nivel</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2002</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2003</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2004</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2005</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2006</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2007</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2008</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2009</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2010</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2011</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2012</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2013</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2014</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2015</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2016</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2017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2018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2019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2020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2021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9842330"/>
                  </a:ext>
                </a:extLst>
              </a:tr>
              <a:tr h="535488">
                <a:tc>
                  <a:txBody>
                    <a:bodyPr/>
                    <a:lstStyle/>
                    <a:p>
                      <a:pPr algn="l" fontAlgn="b"/>
                      <a:r>
                        <a:rPr lang="es-CL" sz="1400" u="none" strike="noStrike" dirty="0">
                          <a:effectLst/>
                        </a:rPr>
                        <a:t>Pre esc.</a:t>
                      </a:r>
                      <a:endParaRPr lang="es-CL"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64</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59</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48</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59</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64</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39</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33</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59</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86</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83</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107</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97</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115</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131</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140</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141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143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136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140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140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9558675"/>
                  </a:ext>
                </a:extLst>
              </a:tr>
              <a:tr h="479391">
                <a:tc>
                  <a:txBody>
                    <a:bodyPr/>
                    <a:lstStyle/>
                    <a:p>
                      <a:pPr algn="l" fontAlgn="b"/>
                      <a:r>
                        <a:rPr lang="es-CL" sz="1400" u="none" strike="noStrike" dirty="0">
                          <a:effectLst/>
                        </a:rPr>
                        <a:t>Básica </a:t>
                      </a:r>
                      <a:endParaRPr lang="es-CL"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252</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269</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291</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334</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407</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434</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475</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486</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535</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513</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515</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536</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553</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560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567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571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575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575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2073948"/>
                  </a:ext>
                </a:extLst>
              </a:tr>
              <a:tr h="479391">
                <a:tc>
                  <a:txBody>
                    <a:bodyPr/>
                    <a:lstStyle/>
                    <a:p>
                      <a:pPr algn="l" fontAlgn="b"/>
                      <a:r>
                        <a:rPr lang="es-CL" sz="1400" u="none" strike="noStrike" dirty="0">
                          <a:effectLst/>
                        </a:rPr>
                        <a:t>Media </a:t>
                      </a:r>
                      <a:endParaRPr lang="es-CL"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44</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79</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111</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160</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186</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192</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211</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224</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242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252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266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277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283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6277961"/>
                  </a:ext>
                </a:extLst>
              </a:tr>
              <a:tr h="479391">
                <a:tc>
                  <a:txBody>
                    <a:bodyPr/>
                    <a:lstStyle/>
                    <a:p>
                      <a:pPr algn="l" fontAlgn="b"/>
                      <a:endParaRPr lang="es-CL"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3419901"/>
                  </a:ext>
                </a:extLst>
              </a:tr>
              <a:tr h="479391">
                <a:tc>
                  <a:txBody>
                    <a:bodyPr/>
                    <a:lstStyle/>
                    <a:p>
                      <a:pPr algn="l" fontAlgn="b"/>
                      <a:r>
                        <a:rPr lang="es-CL" sz="1400" u="none" strike="noStrike" dirty="0">
                          <a:effectLst/>
                        </a:rPr>
                        <a:t>Total </a:t>
                      </a:r>
                      <a:endParaRPr lang="es-CL"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64</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59</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300</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328</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355</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373</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440</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537</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640</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680</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802</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796</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822</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878</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u="none" strike="noStrike" dirty="0">
                          <a:effectLst/>
                        </a:rPr>
                        <a:t>917</a:t>
                      </a:r>
                      <a:endParaRPr lang="es-CL"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943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962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973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992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L" sz="1600" b="0" i="0" u="none" strike="noStrike" dirty="0">
                          <a:solidFill>
                            <a:srgbClr val="000000"/>
                          </a:solidFill>
                          <a:effectLst/>
                          <a:latin typeface="Calibri" panose="020F0502020204030204" pitchFamily="34" charset="0"/>
                        </a:rPr>
                        <a:t>998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2243046"/>
                  </a:ext>
                </a:extLst>
              </a:tr>
            </a:tbl>
          </a:graphicData>
        </a:graphic>
      </p:graphicFrame>
      <p:sp>
        <p:nvSpPr>
          <p:cNvPr id="3" name="CuadroTexto 2"/>
          <p:cNvSpPr txBox="1"/>
          <p:nvPr/>
        </p:nvSpPr>
        <p:spPr>
          <a:xfrm>
            <a:off x="1505526" y="4935973"/>
            <a:ext cx="9217891" cy="369332"/>
          </a:xfrm>
          <a:prstGeom prst="rect">
            <a:avLst/>
          </a:prstGeom>
          <a:noFill/>
        </p:spPr>
        <p:txBody>
          <a:bodyPr wrap="square" rtlCol="0">
            <a:spAutoFit/>
          </a:bodyPr>
          <a:lstStyle/>
          <a:p>
            <a:r>
              <a:rPr lang="es-CL" dirty="0"/>
              <a:t>Proyección de asistencia para 2021: 93%</a:t>
            </a:r>
          </a:p>
        </p:txBody>
      </p:sp>
    </p:spTree>
    <p:extLst>
      <p:ext uri="{BB962C8B-B14F-4D97-AF65-F5344CB8AC3E}">
        <p14:creationId xmlns:p14="http://schemas.microsoft.com/office/powerpoint/2010/main" val="4011135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5E8AD1-9C51-43B2-A98E-E31BB08D7C9A}"/>
              </a:ext>
            </a:extLst>
          </p:cNvPr>
          <p:cNvSpPr>
            <a:spLocks noGrp="1"/>
          </p:cNvSpPr>
          <p:nvPr>
            <p:ph type="title"/>
          </p:nvPr>
        </p:nvSpPr>
        <p:spPr>
          <a:xfrm>
            <a:off x="2592925" y="624110"/>
            <a:ext cx="8911687" cy="724399"/>
          </a:xfrm>
        </p:spPr>
        <p:txBody>
          <a:bodyPr/>
          <a:lstStyle/>
          <a:p>
            <a:pPr algn="ctr"/>
            <a:r>
              <a:rPr lang="es-CL" dirty="0"/>
              <a:t>Cronograma de Inicio  2021</a:t>
            </a:r>
          </a:p>
        </p:txBody>
      </p:sp>
      <p:sp>
        <p:nvSpPr>
          <p:cNvPr id="3" name="Marcador de contenido 2">
            <a:extLst>
              <a:ext uri="{FF2B5EF4-FFF2-40B4-BE49-F238E27FC236}">
                <a16:creationId xmlns:a16="http://schemas.microsoft.com/office/drawing/2014/main" id="{19B3348A-6381-4FBD-BC55-B67DBA08E1DC}"/>
              </a:ext>
            </a:extLst>
          </p:cNvPr>
          <p:cNvSpPr>
            <a:spLocks noGrp="1"/>
          </p:cNvSpPr>
          <p:nvPr>
            <p:ph idx="1"/>
          </p:nvPr>
        </p:nvSpPr>
        <p:spPr>
          <a:xfrm>
            <a:off x="2358303" y="1450109"/>
            <a:ext cx="9053945" cy="1939636"/>
          </a:xfrm>
        </p:spPr>
        <p:txBody>
          <a:bodyPr>
            <a:normAutofit fontScale="85000" lnSpcReduction="20000"/>
          </a:bodyPr>
          <a:lstStyle/>
          <a:p>
            <a:r>
              <a:rPr lang="es-CL" sz="1400" dirty="0">
                <a:solidFill>
                  <a:schemeClr val="tx1"/>
                </a:solidFill>
              </a:rPr>
              <a:t>Fecha regreso directivos: Viernes 19 de febrero 2021</a:t>
            </a:r>
          </a:p>
          <a:p>
            <a:r>
              <a:rPr lang="es-CL" sz="1400" dirty="0">
                <a:solidFill>
                  <a:schemeClr val="tx1"/>
                </a:solidFill>
              </a:rPr>
              <a:t>Fecha regreso todos los funcionarios : Lunes 22 de febrero 2021</a:t>
            </a:r>
          </a:p>
          <a:p>
            <a:r>
              <a:rPr lang="es-CL" sz="1400" dirty="0">
                <a:solidFill>
                  <a:schemeClr val="tx1"/>
                </a:solidFill>
              </a:rPr>
              <a:t>Capacitación : </a:t>
            </a:r>
          </a:p>
          <a:p>
            <a:pPr lvl="1"/>
            <a:r>
              <a:rPr lang="es-CL" sz="1400" dirty="0">
                <a:solidFill>
                  <a:schemeClr val="tx1"/>
                </a:solidFill>
              </a:rPr>
              <a:t>Inducción 19 y 22 de febrero 2021</a:t>
            </a:r>
          </a:p>
          <a:p>
            <a:pPr lvl="1"/>
            <a:r>
              <a:rPr lang="es-CL" sz="1400" dirty="0">
                <a:solidFill>
                  <a:schemeClr val="tx1"/>
                </a:solidFill>
              </a:rPr>
              <a:t>Capacitación Prevención </a:t>
            </a:r>
            <a:r>
              <a:rPr lang="es-CL" sz="1400" dirty="0" err="1">
                <a:solidFill>
                  <a:schemeClr val="tx1"/>
                </a:solidFill>
              </a:rPr>
              <a:t>Covid</a:t>
            </a:r>
            <a:r>
              <a:rPr lang="es-CL" sz="1400" dirty="0">
                <a:solidFill>
                  <a:schemeClr val="tx1"/>
                </a:solidFill>
              </a:rPr>
              <a:t> 23 y 24 de febrero 2021</a:t>
            </a:r>
          </a:p>
          <a:p>
            <a:pPr lvl="1"/>
            <a:r>
              <a:rPr lang="es-CL" sz="1400" dirty="0">
                <a:solidFill>
                  <a:schemeClr val="tx1"/>
                </a:solidFill>
              </a:rPr>
              <a:t>Trabajo Técnico 25 y 26 de Febrero </a:t>
            </a:r>
          </a:p>
          <a:p>
            <a:r>
              <a:rPr lang="es-CL" sz="1400" dirty="0">
                <a:solidFill>
                  <a:schemeClr val="tx1"/>
                </a:solidFill>
              </a:rPr>
              <a:t>Inicio de clases: lunes 1 de marzo, jornada primera semana hasta las 13:00 </a:t>
            </a:r>
            <a:r>
              <a:rPr lang="es-CL" sz="1400" dirty="0" err="1">
                <a:solidFill>
                  <a:schemeClr val="tx1"/>
                </a:solidFill>
              </a:rPr>
              <a:t>hrs</a:t>
            </a:r>
            <a:r>
              <a:rPr lang="es-CL" sz="1400" dirty="0">
                <a:solidFill>
                  <a:schemeClr val="tx1"/>
                </a:solidFill>
              </a:rPr>
              <a:t>  </a:t>
            </a:r>
          </a:p>
        </p:txBody>
      </p:sp>
      <p:sp>
        <p:nvSpPr>
          <p:cNvPr id="4" name="Rectángulo 3"/>
          <p:cNvSpPr/>
          <p:nvPr/>
        </p:nvSpPr>
        <p:spPr>
          <a:xfrm>
            <a:off x="2358303" y="3491345"/>
            <a:ext cx="8226570" cy="2031325"/>
          </a:xfrm>
          <a:prstGeom prst="rect">
            <a:avLst/>
          </a:prstGeom>
        </p:spPr>
        <p:txBody>
          <a:bodyPr wrap="square">
            <a:spAutoFit/>
          </a:bodyPr>
          <a:lstStyle/>
          <a:p>
            <a:pPr algn="just"/>
            <a:r>
              <a:rPr lang="es-CL" sz="1400" dirty="0"/>
              <a:t>Régimen semestral: Primer semestre Lunes 1° de marzo al viernes 9 de julio de 2021 </a:t>
            </a:r>
          </a:p>
          <a:p>
            <a:pPr algn="just"/>
            <a:r>
              <a:rPr lang="es-CL" sz="1400" dirty="0"/>
              <a:t>Jornadas de evaluación de primer semestre y planificación del segundo semestre Jueves 8 y viernes 9 de julio de 2021 </a:t>
            </a:r>
          </a:p>
          <a:p>
            <a:pPr algn="just"/>
            <a:r>
              <a:rPr lang="es-CL" sz="1400" dirty="0"/>
              <a:t>Vacaciones de invierno Lunes 12 al viernes 23 de julio de 2021 </a:t>
            </a:r>
          </a:p>
          <a:p>
            <a:pPr algn="just"/>
            <a:r>
              <a:rPr lang="es-CL" sz="1400" dirty="0"/>
              <a:t>Segundo semestre Lunes 26 de julio al viernes 3, viernes 10 o viernes 17 de diciembre de 2021 (según corresponda) </a:t>
            </a:r>
          </a:p>
          <a:p>
            <a:pPr algn="just"/>
            <a:r>
              <a:rPr lang="es-CL" sz="1400" dirty="0"/>
              <a:t>Jornada de evaluación del segundo semestre Viernes 17 de diciembre de 2021 </a:t>
            </a:r>
          </a:p>
          <a:p>
            <a:pPr algn="just"/>
            <a:r>
              <a:rPr lang="es-CL" sz="1400" dirty="0"/>
              <a:t>Jornada de evaluación anual Revisión y análisis del cumplimiento de los objetivos y metas planificadas. Lunes 20 de diciembre de 2021 </a:t>
            </a:r>
          </a:p>
        </p:txBody>
      </p:sp>
    </p:spTree>
    <p:extLst>
      <p:ext uri="{BB962C8B-B14F-4D97-AF65-F5344CB8AC3E}">
        <p14:creationId xmlns:p14="http://schemas.microsoft.com/office/powerpoint/2010/main" val="2592319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24399"/>
          </a:xfrm>
        </p:spPr>
        <p:txBody>
          <a:bodyPr>
            <a:normAutofit/>
          </a:bodyPr>
          <a:lstStyle/>
          <a:p>
            <a:r>
              <a:rPr lang="es-CL" dirty="0"/>
              <a:t>Tabla </a:t>
            </a:r>
          </a:p>
        </p:txBody>
      </p:sp>
      <p:sp>
        <p:nvSpPr>
          <p:cNvPr id="3" name="Marcador de contenido 2"/>
          <p:cNvSpPr>
            <a:spLocks noGrp="1"/>
          </p:cNvSpPr>
          <p:nvPr>
            <p:ph idx="1"/>
          </p:nvPr>
        </p:nvSpPr>
        <p:spPr>
          <a:xfrm>
            <a:off x="2022764" y="1524000"/>
            <a:ext cx="9481848" cy="4387222"/>
          </a:xfrm>
        </p:spPr>
        <p:txBody>
          <a:bodyPr>
            <a:normAutofit/>
          </a:bodyPr>
          <a:lstStyle/>
          <a:p>
            <a:r>
              <a:rPr lang="es-CL" dirty="0"/>
              <a:t>Antecedentes del año 2020</a:t>
            </a:r>
          </a:p>
          <a:p>
            <a:r>
              <a:rPr lang="es-CL" dirty="0"/>
              <a:t>Indicadores de calidad</a:t>
            </a:r>
          </a:p>
          <a:p>
            <a:r>
              <a:rPr lang="es-CL" dirty="0"/>
              <a:t>Programa de Integración Escolar</a:t>
            </a:r>
          </a:p>
          <a:p>
            <a:r>
              <a:rPr lang="es-CL" dirty="0"/>
              <a:t>Fortalezas y debilidades</a:t>
            </a:r>
          </a:p>
          <a:p>
            <a:r>
              <a:rPr lang="es-CL" dirty="0"/>
              <a:t>Acciones ejecutadas considerando objetivos del Plan Estratégico y PME</a:t>
            </a:r>
          </a:p>
          <a:p>
            <a:r>
              <a:rPr lang="es-CL" dirty="0"/>
              <a:t>Resultados históricos pruebas </a:t>
            </a:r>
            <a:r>
              <a:rPr lang="es-CL" dirty="0" err="1"/>
              <a:t>Simce</a:t>
            </a:r>
            <a:r>
              <a:rPr lang="es-CL" dirty="0"/>
              <a:t> </a:t>
            </a:r>
          </a:p>
          <a:p>
            <a:pPr marL="342900" lvl="1" indent="-342900"/>
            <a:r>
              <a:rPr lang="es-CL" sz="1800" dirty="0"/>
              <a:t>Indicadores de Desarrollo personal y social 2019</a:t>
            </a:r>
          </a:p>
          <a:p>
            <a:r>
              <a:rPr lang="es-CL" dirty="0"/>
              <a:t>Recursos humanos, materiales y mantención general.</a:t>
            </a:r>
          </a:p>
          <a:p>
            <a:r>
              <a:rPr lang="es-CL" dirty="0"/>
              <a:t>Trabajo en situación de pandemia </a:t>
            </a:r>
          </a:p>
          <a:p>
            <a:r>
              <a:rPr lang="es-CL" dirty="0"/>
              <a:t>Matrícula 2021</a:t>
            </a:r>
          </a:p>
          <a:p>
            <a:r>
              <a:rPr lang="es-CL" dirty="0"/>
              <a:t>Cronograma de Inicio 2021</a:t>
            </a:r>
          </a:p>
          <a:p>
            <a:endParaRPr lang="es-CL" dirty="0"/>
          </a:p>
          <a:p>
            <a:endParaRPr lang="es-CL" dirty="0"/>
          </a:p>
          <a:p>
            <a:endParaRPr lang="es-CL" dirty="0"/>
          </a:p>
          <a:p>
            <a:endParaRPr lang="es-CL" dirty="0"/>
          </a:p>
          <a:p>
            <a:endParaRPr lang="es-CL" dirty="0"/>
          </a:p>
        </p:txBody>
      </p:sp>
    </p:spTree>
    <p:extLst>
      <p:ext uri="{BB962C8B-B14F-4D97-AF65-F5344CB8AC3E}">
        <p14:creationId xmlns:p14="http://schemas.microsoft.com/office/powerpoint/2010/main" val="2989737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CF59B69E-2E11-4780-98BE-D9C39964D366}"/>
              </a:ext>
            </a:extLst>
          </p:cNvPr>
          <p:cNvPicPr>
            <a:picLocks noChangeAspect="1"/>
          </p:cNvPicPr>
          <p:nvPr/>
        </p:nvPicPr>
        <p:blipFill>
          <a:blip r:embed="rId2"/>
          <a:stretch>
            <a:fillRect/>
          </a:stretch>
        </p:blipFill>
        <p:spPr>
          <a:xfrm>
            <a:off x="5294692" y="2440494"/>
            <a:ext cx="1602616" cy="2163984"/>
          </a:xfrm>
          <a:prstGeom prst="rect">
            <a:avLst/>
          </a:prstGeom>
        </p:spPr>
      </p:pic>
    </p:spTree>
    <p:extLst>
      <p:ext uri="{BB962C8B-B14F-4D97-AF65-F5344CB8AC3E}">
        <p14:creationId xmlns:p14="http://schemas.microsoft.com/office/powerpoint/2010/main" val="3429278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Indicadores de calidad</a:t>
            </a:r>
          </a:p>
        </p:txBody>
      </p:sp>
      <p:sp>
        <p:nvSpPr>
          <p:cNvPr id="3" name="Marcador de contenido 2"/>
          <p:cNvSpPr>
            <a:spLocks noGrp="1"/>
          </p:cNvSpPr>
          <p:nvPr>
            <p:ph idx="1"/>
          </p:nvPr>
        </p:nvSpPr>
        <p:spPr/>
        <p:txBody>
          <a:bodyPr>
            <a:normAutofit/>
          </a:bodyPr>
          <a:lstStyle/>
          <a:p>
            <a:pPr lvl="1"/>
            <a:r>
              <a:rPr lang="es-CL" dirty="0"/>
              <a:t> Resultados Académicos:  Promedio general del Colegio 6,3</a:t>
            </a:r>
          </a:p>
          <a:p>
            <a:pPr lvl="2"/>
            <a:r>
              <a:rPr lang="es-CL" dirty="0"/>
              <a:t>9 Cursos presentan promedio igual o superior a 6.0  :  7 de </a:t>
            </a:r>
            <a:r>
              <a:rPr lang="es-CL" dirty="0" err="1"/>
              <a:t>ens</a:t>
            </a:r>
            <a:r>
              <a:rPr lang="es-CL" dirty="0"/>
              <a:t>. básica y 2 de </a:t>
            </a:r>
            <a:r>
              <a:rPr lang="es-CL" dirty="0" err="1"/>
              <a:t>ens</a:t>
            </a:r>
            <a:r>
              <a:rPr lang="es-CL" dirty="0"/>
              <a:t>. Media </a:t>
            </a:r>
          </a:p>
          <a:p>
            <a:pPr lvl="2"/>
            <a:r>
              <a:rPr lang="es-CL" dirty="0"/>
              <a:t>Promedio por cursos más alto 6,8 y  más bajo 5,7</a:t>
            </a:r>
          </a:p>
          <a:p>
            <a:pPr lvl="2"/>
            <a:r>
              <a:rPr lang="es-CL" dirty="0"/>
              <a:t>70,7% de alumnos promedio superior a 6.0 </a:t>
            </a:r>
          </a:p>
          <a:p>
            <a:pPr lvl="2"/>
            <a:r>
              <a:rPr lang="es-CL" dirty="0"/>
              <a:t>27,2 entre 5.0 y 6.0</a:t>
            </a:r>
          </a:p>
          <a:p>
            <a:pPr lvl="2"/>
            <a:r>
              <a:rPr lang="es-CL" dirty="0"/>
              <a:t>2,0% entre 4.0 y 5.0</a:t>
            </a:r>
          </a:p>
          <a:p>
            <a:pPr lvl="2"/>
            <a:r>
              <a:rPr lang="es-CL" dirty="0"/>
              <a:t>Aprobados 99,9% de los alumnos</a:t>
            </a:r>
          </a:p>
          <a:p>
            <a:pPr lvl="1"/>
            <a:r>
              <a:rPr lang="es-CL" dirty="0"/>
              <a:t>Matrícula:  Final 2019:  973   Inicial 2020: 998 al 1 de enero 2021</a:t>
            </a:r>
          </a:p>
          <a:p>
            <a:pPr lvl="1"/>
            <a:r>
              <a:rPr lang="es-CL" dirty="0"/>
              <a:t>% de asistencia; Se inicia en marzo de 2020 con 93 %</a:t>
            </a:r>
          </a:p>
          <a:p>
            <a:pPr marL="914400" lvl="2" indent="0">
              <a:buNone/>
            </a:pPr>
            <a:endParaRPr lang="es-CL" dirty="0"/>
          </a:p>
          <a:p>
            <a:endParaRPr lang="es-CL" dirty="0"/>
          </a:p>
        </p:txBody>
      </p:sp>
    </p:spTree>
    <p:extLst>
      <p:ext uri="{BB962C8B-B14F-4D97-AF65-F5344CB8AC3E}">
        <p14:creationId xmlns:p14="http://schemas.microsoft.com/office/powerpoint/2010/main" val="4265658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79817"/>
          </a:xfrm>
        </p:spPr>
        <p:txBody>
          <a:bodyPr/>
          <a:lstStyle/>
          <a:p>
            <a:r>
              <a:rPr lang="es-CL" dirty="0"/>
              <a:t>Programa de Integración Escolar 2020</a:t>
            </a:r>
          </a:p>
        </p:txBody>
      </p:sp>
      <p:graphicFrame>
        <p:nvGraphicFramePr>
          <p:cNvPr id="6" name="Marcador de contenido 5">
            <a:extLst>
              <a:ext uri="{FF2B5EF4-FFF2-40B4-BE49-F238E27FC236}">
                <a16:creationId xmlns:a16="http://schemas.microsoft.com/office/drawing/2014/main" id="{7D96D4E5-39AE-486A-97A5-3728A5748CB3}"/>
              </a:ext>
            </a:extLst>
          </p:cNvPr>
          <p:cNvGraphicFramePr>
            <a:graphicFrameLocks noGrp="1"/>
          </p:cNvGraphicFramePr>
          <p:nvPr>
            <p:ph idx="1"/>
            <p:extLst>
              <p:ext uri="{D42A27DB-BD31-4B8C-83A1-F6EECF244321}">
                <p14:modId xmlns:p14="http://schemas.microsoft.com/office/powerpoint/2010/main" val="2765179131"/>
              </p:ext>
            </p:extLst>
          </p:nvPr>
        </p:nvGraphicFramePr>
        <p:xfrm>
          <a:off x="2423182" y="2373747"/>
          <a:ext cx="7801473" cy="2759024"/>
        </p:xfrm>
        <a:graphic>
          <a:graphicData uri="http://schemas.openxmlformats.org/drawingml/2006/table">
            <a:tbl>
              <a:tblPr firstRow="1" firstCol="1" bandRow="1">
                <a:tableStyleId>{5C22544A-7EE6-4342-B048-85BDC9FD1C3A}</a:tableStyleId>
              </a:tblPr>
              <a:tblGrid>
                <a:gridCol w="4790418">
                  <a:extLst>
                    <a:ext uri="{9D8B030D-6E8A-4147-A177-3AD203B41FA5}">
                      <a16:colId xmlns:a16="http://schemas.microsoft.com/office/drawing/2014/main" val="228813236"/>
                    </a:ext>
                  </a:extLst>
                </a:gridCol>
                <a:gridCol w="1554724">
                  <a:extLst>
                    <a:ext uri="{9D8B030D-6E8A-4147-A177-3AD203B41FA5}">
                      <a16:colId xmlns:a16="http://schemas.microsoft.com/office/drawing/2014/main" val="179228088"/>
                    </a:ext>
                  </a:extLst>
                </a:gridCol>
                <a:gridCol w="1456331">
                  <a:extLst>
                    <a:ext uri="{9D8B030D-6E8A-4147-A177-3AD203B41FA5}">
                      <a16:colId xmlns:a16="http://schemas.microsoft.com/office/drawing/2014/main" val="1979786093"/>
                    </a:ext>
                  </a:extLst>
                </a:gridCol>
              </a:tblGrid>
              <a:tr h="423316">
                <a:tc gridSpan="3">
                  <a:txBody>
                    <a:bodyPr/>
                    <a:lstStyle/>
                    <a:p>
                      <a:pPr algn="ctr">
                        <a:lnSpc>
                          <a:spcPct val="106000"/>
                        </a:lnSpc>
                        <a:spcAft>
                          <a:spcPts val="0"/>
                        </a:spcAft>
                      </a:pPr>
                      <a:r>
                        <a:rPr lang="es-CL" sz="2400" kern="1200" dirty="0">
                          <a:effectLst/>
                        </a:rPr>
                        <a:t>PROFESIONALES PROGRAMA DE INTEGRACIÓN 2020</a:t>
                      </a:r>
                      <a:endParaRPr lang="es-C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519" marR="59519" marT="9110" marB="0"/>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825990247"/>
                  </a:ext>
                </a:extLst>
              </a:tr>
              <a:tr h="423316">
                <a:tc>
                  <a:txBody>
                    <a:bodyPr/>
                    <a:lstStyle/>
                    <a:p>
                      <a:pPr algn="ctr">
                        <a:lnSpc>
                          <a:spcPct val="106000"/>
                        </a:lnSpc>
                        <a:spcAft>
                          <a:spcPts val="0"/>
                        </a:spcAft>
                      </a:pPr>
                      <a:r>
                        <a:rPr lang="es-CL" sz="2400" kern="1200" dirty="0">
                          <a:effectLst/>
                        </a:rPr>
                        <a:t>PROFESIONALES</a:t>
                      </a:r>
                      <a:endParaRPr lang="es-C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519" marR="59519" marT="9110" marB="0"/>
                </a:tc>
                <a:tc>
                  <a:txBody>
                    <a:bodyPr/>
                    <a:lstStyle/>
                    <a:p>
                      <a:pPr algn="ctr">
                        <a:lnSpc>
                          <a:spcPct val="106000"/>
                        </a:lnSpc>
                        <a:spcAft>
                          <a:spcPts val="0"/>
                        </a:spcAft>
                      </a:pPr>
                      <a:r>
                        <a:rPr lang="es-CL" sz="2400" kern="1200" dirty="0">
                          <a:effectLst/>
                          <a:latin typeface="Calibri" panose="020F0502020204030204" pitchFamily="34" charset="0"/>
                          <a:ea typeface="Calibri" panose="020F0502020204030204" pitchFamily="34" charset="0"/>
                          <a:cs typeface="Times New Roman" panose="02020603050405020304" pitchFamily="18" charset="0"/>
                        </a:rPr>
                        <a:t>CANTIDAD </a:t>
                      </a:r>
                      <a:endParaRPr lang="es-C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519" marR="59519" marT="9110" marB="0"/>
                </a:tc>
                <a:tc>
                  <a:txBody>
                    <a:bodyPr/>
                    <a:lstStyle/>
                    <a:p>
                      <a:pPr algn="ctr">
                        <a:lnSpc>
                          <a:spcPct val="106000"/>
                        </a:lnSpc>
                        <a:spcAft>
                          <a:spcPts val="0"/>
                        </a:spcAft>
                      </a:pPr>
                      <a:r>
                        <a:rPr lang="es-CL" sz="2400" kern="1200" dirty="0">
                          <a:effectLst/>
                        </a:rPr>
                        <a:t>HORAS</a:t>
                      </a:r>
                      <a:endParaRPr lang="es-C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519" marR="59519" marT="9110" marB="0"/>
                </a:tc>
                <a:extLst>
                  <a:ext uri="{0D108BD9-81ED-4DB2-BD59-A6C34878D82A}">
                    <a16:rowId xmlns:a16="http://schemas.microsoft.com/office/drawing/2014/main" val="4182649863"/>
                  </a:ext>
                </a:extLst>
              </a:tr>
              <a:tr h="637464">
                <a:tc>
                  <a:txBody>
                    <a:bodyPr/>
                    <a:lstStyle/>
                    <a:p>
                      <a:pPr algn="l">
                        <a:lnSpc>
                          <a:spcPct val="106000"/>
                        </a:lnSpc>
                        <a:spcAft>
                          <a:spcPts val="0"/>
                        </a:spcAft>
                      </a:pPr>
                      <a:r>
                        <a:rPr lang="es-CL" sz="2000" dirty="0"/>
                        <a:t>Psicopedagogas y Ed. Diferenciales </a:t>
                      </a:r>
                      <a:endParaRPr lang="es-C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519" marR="59519" marT="9110" marB="0"/>
                </a:tc>
                <a:tc>
                  <a:txBody>
                    <a:bodyPr/>
                    <a:lstStyle/>
                    <a:p>
                      <a:pPr algn="ctr">
                        <a:lnSpc>
                          <a:spcPct val="106000"/>
                        </a:lnSpc>
                        <a:spcAft>
                          <a:spcPts val="0"/>
                        </a:spcAft>
                      </a:pPr>
                      <a:r>
                        <a:rPr lang="es-CL" sz="2000" dirty="0">
                          <a:effectLst/>
                          <a:latin typeface="Calibri" panose="020F0502020204030204" pitchFamily="34" charset="0"/>
                          <a:ea typeface="Calibri" panose="020F0502020204030204" pitchFamily="34" charset="0"/>
                          <a:cs typeface="Times New Roman" panose="02020603050405020304" pitchFamily="18" charset="0"/>
                        </a:rPr>
                        <a:t>7</a:t>
                      </a:r>
                    </a:p>
                  </a:txBody>
                  <a:tcPr marL="59519" marR="59519" marT="9110" marB="0"/>
                </a:tc>
                <a:tc>
                  <a:txBody>
                    <a:bodyPr/>
                    <a:lstStyle/>
                    <a:p>
                      <a:pPr algn="ctr">
                        <a:lnSpc>
                          <a:spcPct val="106000"/>
                        </a:lnSpc>
                        <a:spcAft>
                          <a:spcPts val="0"/>
                        </a:spcAft>
                      </a:pPr>
                      <a:r>
                        <a:rPr lang="es-CL" sz="2000" dirty="0">
                          <a:effectLst/>
                          <a:latin typeface="Calibri" panose="020F0502020204030204" pitchFamily="34" charset="0"/>
                          <a:ea typeface="Calibri" panose="020F0502020204030204" pitchFamily="34" charset="0"/>
                          <a:cs typeface="Times New Roman" panose="02020603050405020304" pitchFamily="18" charset="0"/>
                        </a:rPr>
                        <a:t>299</a:t>
                      </a:r>
                    </a:p>
                  </a:txBody>
                  <a:tcPr marL="59519" marR="59519" marT="9110" marB="0"/>
                </a:tc>
                <a:extLst>
                  <a:ext uri="{0D108BD9-81ED-4DB2-BD59-A6C34878D82A}">
                    <a16:rowId xmlns:a16="http://schemas.microsoft.com/office/drawing/2014/main" val="2209845832"/>
                  </a:ext>
                </a:extLst>
              </a:tr>
              <a:tr h="637464">
                <a:tc>
                  <a:txBody>
                    <a:bodyPr/>
                    <a:lstStyle/>
                    <a:p>
                      <a:pPr algn="l">
                        <a:lnSpc>
                          <a:spcPct val="106000"/>
                        </a:lnSpc>
                        <a:spcAft>
                          <a:spcPts val="0"/>
                        </a:spcAft>
                      </a:pPr>
                      <a:r>
                        <a:rPr lang="es-CL" sz="2000" dirty="0"/>
                        <a:t>Fonoaudiólogas</a:t>
                      </a:r>
                      <a:endParaRPr lang="es-C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519" marR="59519" marT="9110" marB="0"/>
                </a:tc>
                <a:tc>
                  <a:txBody>
                    <a:bodyPr/>
                    <a:lstStyle/>
                    <a:p>
                      <a:pPr algn="ctr">
                        <a:lnSpc>
                          <a:spcPct val="106000"/>
                        </a:lnSpc>
                        <a:spcAft>
                          <a:spcPts val="0"/>
                        </a:spcAft>
                      </a:pPr>
                      <a:r>
                        <a:rPr lang="es-CL" sz="2000" dirty="0">
                          <a:effectLst/>
                          <a:latin typeface="Calibri" panose="020F0502020204030204" pitchFamily="34" charset="0"/>
                          <a:ea typeface="Calibri" panose="020F0502020204030204" pitchFamily="34" charset="0"/>
                          <a:cs typeface="Times New Roman" panose="02020603050405020304" pitchFamily="18" charset="0"/>
                        </a:rPr>
                        <a:t>2</a:t>
                      </a:r>
                    </a:p>
                  </a:txBody>
                  <a:tcPr marL="59519" marR="59519" marT="9110" marB="0"/>
                </a:tc>
                <a:tc>
                  <a:txBody>
                    <a:bodyPr/>
                    <a:lstStyle/>
                    <a:p>
                      <a:pPr algn="ctr">
                        <a:lnSpc>
                          <a:spcPct val="106000"/>
                        </a:lnSpc>
                        <a:spcAft>
                          <a:spcPts val="0"/>
                        </a:spcAft>
                      </a:pPr>
                      <a:r>
                        <a:rPr lang="es-CL" sz="2000" dirty="0">
                          <a:effectLst/>
                          <a:latin typeface="Calibri" panose="020F0502020204030204" pitchFamily="34" charset="0"/>
                          <a:ea typeface="Calibri" panose="020F0502020204030204" pitchFamily="34" charset="0"/>
                          <a:cs typeface="Times New Roman" panose="02020603050405020304" pitchFamily="18" charset="0"/>
                        </a:rPr>
                        <a:t>38</a:t>
                      </a:r>
                    </a:p>
                  </a:txBody>
                  <a:tcPr marL="59519" marR="59519" marT="9110" marB="0"/>
                </a:tc>
                <a:extLst>
                  <a:ext uri="{0D108BD9-81ED-4DB2-BD59-A6C34878D82A}">
                    <a16:rowId xmlns:a16="http://schemas.microsoft.com/office/drawing/2014/main" val="2512955133"/>
                  </a:ext>
                </a:extLst>
              </a:tr>
              <a:tr h="637464">
                <a:tc>
                  <a:txBody>
                    <a:bodyPr/>
                    <a:lstStyle/>
                    <a:p>
                      <a:pPr algn="l">
                        <a:lnSpc>
                          <a:spcPct val="106000"/>
                        </a:lnSpc>
                        <a:spcAft>
                          <a:spcPts val="0"/>
                        </a:spcAft>
                      </a:pPr>
                      <a:r>
                        <a:rPr lang="es-CL" sz="2000" dirty="0"/>
                        <a:t>Psicólogas</a:t>
                      </a:r>
                      <a:endParaRPr lang="es-C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519" marR="59519" marT="9110" marB="0"/>
                </a:tc>
                <a:tc>
                  <a:txBody>
                    <a:bodyPr/>
                    <a:lstStyle/>
                    <a:p>
                      <a:pPr algn="ctr">
                        <a:lnSpc>
                          <a:spcPct val="106000"/>
                        </a:lnSpc>
                        <a:spcAft>
                          <a:spcPts val="0"/>
                        </a:spcAft>
                      </a:pPr>
                      <a:r>
                        <a:rPr lang="es-CL" sz="2000" dirty="0">
                          <a:effectLst/>
                          <a:latin typeface="Calibri" panose="020F0502020204030204" pitchFamily="34" charset="0"/>
                          <a:ea typeface="Calibri" panose="020F0502020204030204" pitchFamily="34" charset="0"/>
                          <a:cs typeface="Times New Roman" panose="02020603050405020304" pitchFamily="18" charset="0"/>
                        </a:rPr>
                        <a:t>2</a:t>
                      </a:r>
                    </a:p>
                  </a:txBody>
                  <a:tcPr marL="59519" marR="59519" marT="9110" marB="0"/>
                </a:tc>
                <a:tc>
                  <a:txBody>
                    <a:bodyPr/>
                    <a:lstStyle/>
                    <a:p>
                      <a:pPr algn="ctr">
                        <a:lnSpc>
                          <a:spcPct val="106000"/>
                        </a:lnSpc>
                        <a:spcAft>
                          <a:spcPts val="0"/>
                        </a:spcAft>
                      </a:pPr>
                      <a:r>
                        <a:rPr lang="es-CL" sz="2000" dirty="0">
                          <a:effectLst/>
                          <a:latin typeface="Calibri" panose="020F0502020204030204" pitchFamily="34" charset="0"/>
                          <a:ea typeface="Calibri" panose="020F0502020204030204" pitchFamily="34" charset="0"/>
                          <a:cs typeface="Times New Roman" panose="02020603050405020304" pitchFamily="18" charset="0"/>
                        </a:rPr>
                        <a:t>81</a:t>
                      </a:r>
                    </a:p>
                  </a:txBody>
                  <a:tcPr marL="59519" marR="59519" marT="9110" marB="0"/>
                </a:tc>
                <a:extLst>
                  <a:ext uri="{0D108BD9-81ED-4DB2-BD59-A6C34878D82A}">
                    <a16:rowId xmlns:a16="http://schemas.microsoft.com/office/drawing/2014/main" val="1161425096"/>
                  </a:ext>
                </a:extLst>
              </a:tr>
            </a:tbl>
          </a:graphicData>
        </a:graphic>
      </p:graphicFrame>
    </p:spTree>
    <p:extLst>
      <p:ext uri="{BB962C8B-B14F-4D97-AF65-F5344CB8AC3E}">
        <p14:creationId xmlns:p14="http://schemas.microsoft.com/office/powerpoint/2010/main" val="4153444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2354654085"/>
              </p:ext>
            </p:extLst>
          </p:nvPr>
        </p:nvGraphicFramePr>
        <p:xfrm>
          <a:off x="1597891" y="1025236"/>
          <a:ext cx="9906723" cy="4738254"/>
        </p:xfrm>
        <a:graphic>
          <a:graphicData uri="http://schemas.openxmlformats.org/drawingml/2006/table">
            <a:tbl>
              <a:tblPr firstRow="1" bandRow="1">
                <a:tableStyleId>{5C22544A-7EE6-4342-B048-85BDC9FD1C3A}</a:tableStyleId>
              </a:tblPr>
              <a:tblGrid>
                <a:gridCol w="1802839">
                  <a:extLst>
                    <a:ext uri="{9D8B030D-6E8A-4147-A177-3AD203B41FA5}">
                      <a16:colId xmlns:a16="http://schemas.microsoft.com/office/drawing/2014/main" val="3468841744"/>
                    </a:ext>
                  </a:extLst>
                </a:gridCol>
                <a:gridCol w="2130130">
                  <a:extLst>
                    <a:ext uri="{9D8B030D-6E8A-4147-A177-3AD203B41FA5}">
                      <a16:colId xmlns:a16="http://schemas.microsoft.com/office/drawing/2014/main" val="477195405"/>
                    </a:ext>
                  </a:extLst>
                </a:gridCol>
                <a:gridCol w="2716423">
                  <a:extLst>
                    <a:ext uri="{9D8B030D-6E8A-4147-A177-3AD203B41FA5}">
                      <a16:colId xmlns:a16="http://schemas.microsoft.com/office/drawing/2014/main" val="3589772714"/>
                    </a:ext>
                  </a:extLst>
                </a:gridCol>
                <a:gridCol w="1482046">
                  <a:extLst>
                    <a:ext uri="{9D8B030D-6E8A-4147-A177-3AD203B41FA5}">
                      <a16:colId xmlns:a16="http://schemas.microsoft.com/office/drawing/2014/main" val="2171353845"/>
                    </a:ext>
                  </a:extLst>
                </a:gridCol>
                <a:gridCol w="1775285">
                  <a:extLst>
                    <a:ext uri="{9D8B030D-6E8A-4147-A177-3AD203B41FA5}">
                      <a16:colId xmlns:a16="http://schemas.microsoft.com/office/drawing/2014/main" val="2997023981"/>
                    </a:ext>
                  </a:extLst>
                </a:gridCol>
              </a:tblGrid>
              <a:tr h="838121">
                <a:tc>
                  <a:txBody>
                    <a:bodyPr/>
                    <a:lstStyle/>
                    <a:p>
                      <a:pPr>
                        <a:lnSpc>
                          <a:spcPct val="107000"/>
                        </a:lnSpc>
                      </a:pPr>
                      <a:endParaRPr lang="es-CL" sz="1000">
                        <a:effectLst/>
                        <a:latin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1100" kern="1200" dirty="0">
                          <a:effectLst/>
                        </a:rPr>
                        <a:t>Estudiantes NEET  postulados </a:t>
                      </a:r>
                      <a:endParaRPr lang="es-C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1100" kern="1200">
                          <a:effectLst/>
                        </a:rPr>
                        <a:t>Estudiantes con NEET reevaluados </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1100" kern="1200">
                          <a:effectLst/>
                        </a:rPr>
                        <a:t>Mantienen NEE año 2020</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1100" kern="1200">
                          <a:effectLst/>
                        </a:rPr>
                        <a:t>Estudiantes que egresan de PIE </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extLst>
                  <a:ext uri="{0D108BD9-81ED-4DB2-BD59-A6C34878D82A}">
                    <a16:rowId xmlns:a16="http://schemas.microsoft.com/office/drawing/2014/main" val="2791211838"/>
                  </a:ext>
                </a:extLst>
              </a:tr>
              <a:tr h="838121">
                <a:tc>
                  <a:txBody>
                    <a:bodyPr/>
                    <a:lstStyle/>
                    <a:p>
                      <a:pPr>
                        <a:lnSpc>
                          <a:spcPct val="107000"/>
                        </a:lnSpc>
                        <a:spcAft>
                          <a:spcPts val="0"/>
                        </a:spcAft>
                      </a:pPr>
                      <a:r>
                        <a:rPr lang="es-CL" sz="1100" kern="1200" dirty="0">
                          <a:effectLst/>
                        </a:rPr>
                        <a:t>Trastorno esp. </a:t>
                      </a:r>
                      <a:r>
                        <a:rPr lang="es-CL" sz="1100" kern="1200" dirty="0" err="1">
                          <a:effectLst/>
                        </a:rPr>
                        <a:t>Leng</a:t>
                      </a:r>
                      <a:r>
                        <a:rPr lang="es-CL" sz="1100" kern="1200" dirty="0">
                          <a:effectLst/>
                        </a:rPr>
                        <a:t> </a:t>
                      </a:r>
                      <a:endParaRPr lang="es-C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1100">
                          <a:effectLst/>
                        </a:rPr>
                        <a:t>31</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1100">
                          <a:effectLst/>
                        </a:rPr>
                        <a:t>30 (marzo 2021)</a:t>
                      </a:r>
                      <a:endParaRPr lang="es-CL" sz="1000">
                        <a:effectLst/>
                      </a:endParaRPr>
                    </a:p>
                    <a:p>
                      <a:pPr>
                        <a:lnSpc>
                          <a:spcPct val="107000"/>
                        </a:lnSpc>
                        <a:spcAft>
                          <a:spcPts val="0"/>
                        </a:spcAft>
                      </a:pPr>
                      <a:r>
                        <a:rPr lang="es-CL" sz="1100">
                          <a:effectLst/>
                        </a:rPr>
                        <a:t>1 (diciembre 2020)</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900">
                          <a:effectLst/>
                        </a:rPr>
                        <a:t>   Pendiente marzo 2021  </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900">
                          <a:effectLst/>
                        </a:rPr>
                        <a:t>   Pendiente marzo 2021  </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extLst>
                  <a:ext uri="{0D108BD9-81ED-4DB2-BD59-A6C34878D82A}">
                    <a16:rowId xmlns:a16="http://schemas.microsoft.com/office/drawing/2014/main" val="2125319423"/>
                  </a:ext>
                </a:extLst>
              </a:tr>
              <a:tr h="838121">
                <a:tc>
                  <a:txBody>
                    <a:bodyPr/>
                    <a:lstStyle/>
                    <a:p>
                      <a:pPr>
                        <a:lnSpc>
                          <a:spcPct val="107000"/>
                        </a:lnSpc>
                        <a:spcAft>
                          <a:spcPts val="0"/>
                        </a:spcAft>
                      </a:pPr>
                      <a:r>
                        <a:rPr lang="es-CL" sz="1100" kern="1200">
                          <a:effectLst/>
                        </a:rPr>
                        <a:t>Dificultades esp. De aprend.</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1100">
                          <a:effectLst/>
                        </a:rPr>
                        <a:t>23</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1100">
                          <a:effectLst/>
                        </a:rPr>
                        <a:t>23 (marzo 2021)</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900">
                          <a:effectLst/>
                        </a:rPr>
                        <a:t>   Pendiente marzo 2021  </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900">
                          <a:effectLst/>
                        </a:rPr>
                        <a:t>   Pendiente marzo 2021  </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extLst>
                  <a:ext uri="{0D108BD9-81ED-4DB2-BD59-A6C34878D82A}">
                    <a16:rowId xmlns:a16="http://schemas.microsoft.com/office/drawing/2014/main" val="984879007"/>
                  </a:ext>
                </a:extLst>
              </a:tr>
              <a:tr h="692885">
                <a:tc>
                  <a:txBody>
                    <a:bodyPr/>
                    <a:lstStyle/>
                    <a:p>
                      <a:pPr>
                        <a:lnSpc>
                          <a:spcPct val="107000"/>
                        </a:lnSpc>
                        <a:spcAft>
                          <a:spcPts val="0"/>
                        </a:spcAft>
                      </a:pPr>
                      <a:r>
                        <a:rPr lang="es-CL" sz="1100" kern="1200">
                          <a:effectLst/>
                        </a:rPr>
                        <a:t>Déficit atenc. </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1100">
                          <a:effectLst/>
                        </a:rPr>
                        <a:t>43</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1100">
                          <a:effectLst/>
                        </a:rPr>
                        <a:t>43 (marzo 2021)</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900">
                          <a:effectLst/>
                        </a:rPr>
                        <a:t>   Pendiente marzo 2021  </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900">
                          <a:effectLst/>
                        </a:rPr>
                        <a:t>   Pendiente marzo 2021  </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extLst>
                  <a:ext uri="{0D108BD9-81ED-4DB2-BD59-A6C34878D82A}">
                    <a16:rowId xmlns:a16="http://schemas.microsoft.com/office/drawing/2014/main" val="3176921376"/>
                  </a:ext>
                </a:extLst>
              </a:tr>
              <a:tr h="838121">
                <a:tc>
                  <a:txBody>
                    <a:bodyPr/>
                    <a:lstStyle/>
                    <a:p>
                      <a:pPr>
                        <a:lnSpc>
                          <a:spcPct val="107000"/>
                        </a:lnSpc>
                        <a:spcAft>
                          <a:spcPts val="0"/>
                        </a:spcAft>
                      </a:pPr>
                      <a:r>
                        <a:rPr lang="es-CL" sz="1100" kern="1200">
                          <a:effectLst/>
                        </a:rPr>
                        <a:t>Funcionamiento intelectual limítrofe</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1100" dirty="0">
                          <a:effectLst/>
                        </a:rPr>
                        <a:t>20</a:t>
                      </a:r>
                      <a:endParaRPr lang="es-C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1100">
                          <a:effectLst/>
                        </a:rPr>
                        <a:t>20 (marzo 2021)</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900">
                          <a:effectLst/>
                        </a:rPr>
                        <a:t>   Pendiente marzo 2021  </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900">
                          <a:effectLst/>
                        </a:rPr>
                        <a:t>   Pendiente marzo 2021  </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extLst>
                  <a:ext uri="{0D108BD9-81ED-4DB2-BD59-A6C34878D82A}">
                    <a16:rowId xmlns:a16="http://schemas.microsoft.com/office/drawing/2014/main" val="3817772482"/>
                  </a:ext>
                </a:extLst>
              </a:tr>
              <a:tr h="692885">
                <a:tc>
                  <a:txBody>
                    <a:bodyPr/>
                    <a:lstStyle/>
                    <a:p>
                      <a:pPr>
                        <a:lnSpc>
                          <a:spcPct val="107000"/>
                        </a:lnSpc>
                        <a:spcAft>
                          <a:spcPts val="0"/>
                        </a:spcAft>
                      </a:pPr>
                      <a:r>
                        <a:rPr lang="es-CL" sz="1100" kern="1200">
                          <a:effectLst/>
                        </a:rPr>
                        <a:t>Total estudiantes.</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1100">
                          <a:effectLst/>
                        </a:rPr>
                        <a:t>117</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1100">
                          <a:effectLst/>
                        </a:rPr>
                        <a:t>117</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900">
                          <a:effectLst/>
                        </a:rPr>
                        <a:t>   Pendiente marzo 2021  </a:t>
                      </a:r>
                      <a:endParaRPr lang="es-CL" sz="100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tc>
                  <a:txBody>
                    <a:bodyPr/>
                    <a:lstStyle/>
                    <a:p>
                      <a:pPr>
                        <a:lnSpc>
                          <a:spcPct val="107000"/>
                        </a:lnSpc>
                        <a:spcAft>
                          <a:spcPts val="0"/>
                        </a:spcAft>
                      </a:pPr>
                      <a:r>
                        <a:rPr lang="es-CL" sz="900" dirty="0">
                          <a:effectLst/>
                        </a:rPr>
                        <a:t>   Pendiente marzo 2021  </a:t>
                      </a:r>
                      <a:endParaRPr lang="es-C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981" marR="84981" marT="42491" marB="42491"/>
                </a:tc>
                <a:extLst>
                  <a:ext uri="{0D108BD9-81ED-4DB2-BD59-A6C34878D82A}">
                    <a16:rowId xmlns:a16="http://schemas.microsoft.com/office/drawing/2014/main" val="660368374"/>
                  </a:ext>
                </a:extLst>
              </a:tr>
            </a:tbl>
          </a:graphicData>
        </a:graphic>
      </p:graphicFrame>
    </p:spTree>
    <p:extLst>
      <p:ext uri="{BB962C8B-B14F-4D97-AF65-F5344CB8AC3E}">
        <p14:creationId xmlns:p14="http://schemas.microsoft.com/office/powerpoint/2010/main" val="4012856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918363"/>
          </a:xfrm>
        </p:spPr>
        <p:txBody>
          <a:bodyPr/>
          <a:lstStyle/>
          <a:p>
            <a:pPr lvl="1" algn="ctr" defTabSz="457200" rtl="0">
              <a:spcBef>
                <a:spcPct val="0"/>
              </a:spcBef>
            </a:pPr>
            <a:r>
              <a:rPr lang="es-CL" sz="3600" dirty="0"/>
              <a:t>Reevaluación final</a:t>
            </a:r>
            <a:br>
              <a:rPr lang="es-CL" dirty="0"/>
            </a:br>
            <a:endParaRPr lang="es-CL" dirty="0"/>
          </a:p>
        </p:txBody>
      </p:sp>
      <p:sp>
        <p:nvSpPr>
          <p:cNvPr id="3" name="Marcador de contenido 2"/>
          <p:cNvSpPr>
            <a:spLocks noGrp="1"/>
          </p:cNvSpPr>
          <p:nvPr>
            <p:ph idx="1"/>
          </p:nvPr>
        </p:nvSpPr>
        <p:spPr/>
        <p:txBody>
          <a:bodyPr/>
          <a:lstStyle/>
          <a:p>
            <a:pPr algn="just"/>
            <a:r>
              <a:rPr lang="es-CL" dirty="0"/>
              <a:t>Según Ordinario N°1265 del 18 de noviembre de 2020, desde el ministerio de educación se extiende su plazo hasta el 31 de marzo, para el proceso de reevaluación integral de alumnos con necesidad educativa transitoria. Este proceso nos permitirá saber qué estudiantes mantienen su necesidad y los que egresan de PIE 2020.</a:t>
            </a:r>
          </a:p>
          <a:p>
            <a:pPr algn="just"/>
            <a:r>
              <a:rPr lang="es-CL" dirty="0"/>
              <a:t>Destacar en este último punto de los </a:t>
            </a:r>
            <a:r>
              <a:rPr lang="es-CL" b="1" dirty="0"/>
              <a:t>egresos de PIE</a:t>
            </a:r>
            <a:r>
              <a:rPr lang="es-CL" dirty="0"/>
              <a:t>, no se considera un alto número de altas, por las características del año actual.</a:t>
            </a:r>
          </a:p>
          <a:p>
            <a:pPr algn="just"/>
            <a:r>
              <a:rPr lang="es-CL" dirty="0"/>
              <a:t>En noviembre de este año se evaluaron los ingresos de este año 2020, de manera presencial y esto permitió finalizar este proceso, siempre cumpliendo con los plazos que establece el ministerio de educación.</a:t>
            </a:r>
          </a:p>
          <a:p>
            <a:endParaRPr lang="es-CL" dirty="0"/>
          </a:p>
        </p:txBody>
      </p:sp>
    </p:spTree>
    <p:extLst>
      <p:ext uri="{BB962C8B-B14F-4D97-AF65-F5344CB8AC3E}">
        <p14:creationId xmlns:p14="http://schemas.microsoft.com/office/powerpoint/2010/main" val="2953747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847273" y="572655"/>
            <a:ext cx="9657339" cy="6040581"/>
          </a:xfrm>
        </p:spPr>
        <p:txBody>
          <a:bodyPr>
            <a:normAutofit lnSpcReduction="10000"/>
          </a:bodyPr>
          <a:lstStyle/>
          <a:p>
            <a:pPr lvl="2"/>
            <a:r>
              <a:rPr lang="es-CL" dirty="0"/>
              <a:t>Logros alcanzados: </a:t>
            </a:r>
          </a:p>
          <a:p>
            <a:pPr algn="just"/>
            <a:r>
              <a:rPr lang="es-CL" dirty="0"/>
              <a:t>Trabajo colaborativo online, se comparten estrategias e información de los alumnos. </a:t>
            </a:r>
          </a:p>
          <a:p>
            <a:pPr algn="just"/>
            <a:r>
              <a:rPr lang="es-CL" dirty="0"/>
              <a:t>Se monitorea y registra el progreso de los aprendizajes y se comparte con los docentes.</a:t>
            </a:r>
          </a:p>
          <a:p>
            <a:pPr lvl="0" algn="just"/>
            <a:r>
              <a:rPr lang="es-CL" dirty="0"/>
              <a:t>Acompañamiento en los formularios online a los estudiantes y docentes.</a:t>
            </a:r>
          </a:p>
          <a:p>
            <a:pPr lvl="0" algn="just"/>
            <a:r>
              <a:rPr lang="es-CL" dirty="0"/>
              <a:t>Monitoreo diario a los estudiantes y su situación actual.</a:t>
            </a:r>
          </a:p>
          <a:p>
            <a:pPr lvl="0" algn="just"/>
            <a:r>
              <a:rPr lang="es-CL" dirty="0"/>
              <a:t>Entrevista con apoderados, para monitorear e informar situación académica.</a:t>
            </a:r>
          </a:p>
          <a:p>
            <a:pPr lvl="0" algn="just"/>
            <a:r>
              <a:rPr lang="es-CL" dirty="0"/>
              <a:t>Los logros de aprendizaje de cada estudiante responden a las Metas establecidas </a:t>
            </a:r>
          </a:p>
          <a:p>
            <a:pPr lvl="0" algn="just"/>
            <a:r>
              <a:rPr lang="es-CL" dirty="0"/>
              <a:t>Reforzamientos online en matemática, lenguaje, historia y ciencias.</a:t>
            </a:r>
          </a:p>
          <a:p>
            <a:pPr lvl="0" algn="just"/>
            <a:r>
              <a:rPr lang="es-CL" dirty="0"/>
              <a:t>Trabajo de lectoescritura con estudiantes de 1° y 2° básicos.</a:t>
            </a:r>
          </a:p>
          <a:p>
            <a:pPr lvl="0" algn="just"/>
            <a:r>
              <a:rPr lang="es-CL" dirty="0"/>
              <a:t>Terapia fonoaudiológica Online.</a:t>
            </a:r>
          </a:p>
          <a:p>
            <a:pPr lvl="0" algn="just"/>
            <a:r>
              <a:rPr lang="es-CL" dirty="0"/>
              <a:t>Terapias psicológicas online y encuentros con estudiantes.</a:t>
            </a:r>
          </a:p>
          <a:p>
            <a:pPr lvl="0" algn="just"/>
            <a:r>
              <a:rPr lang="es-CL" dirty="0"/>
              <a:t>Contención emocional en situación de confinamiento.</a:t>
            </a:r>
          </a:p>
          <a:p>
            <a:pPr lvl="0" algn="just"/>
            <a:r>
              <a:rPr lang="es-CL" dirty="0" err="1"/>
              <a:t>Pesquisaje</a:t>
            </a:r>
            <a:r>
              <a:rPr lang="es-CL" dirty="0"/>
              <a:t> de las dificultades de conexión.</a:t>
            </a:r>
          </a:p>
          <a:p>
            <a:pPr lvl="0" algn="just"/>
            <a:r>
              <a:rPr lang="es-CL" dirty="0"/>
              <a:t>Acompañamiento diario en clases online.</a:t>
            </a:r>
          </a:p>
          <a:p>
            <a:endParaRPr lang="es-CL" dirty="0"/>
          </a:p>
        </p:txBody>
      </p:sp>
    </p:spTree>
    <p:extLst>
      <p:ext uri="{BB962C8B-B14F-4D97-AF65-F5344CB8AC3E}">
        <p14:creationId xmlns:p14="http://schemas.microsoft.com/office/powerpoint/2010/main" val="1787813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628073"/>
            <a:ext cx="8915400" cy="5283149"/>
          </a:xfrm>
        </p:spPr>
        <p:txBody>
          <a:bodyPr>
            <a:normAutofit fontScale="92500" lnSpcReduction="20000"/>
          </a:bodyPr>
          <a:lstStyle/>
          <a:p>
            <a:pPr lvl="0" algn="just"/>
            <a:r>
              <a:rPr lang="es-CL" dirty="0"/>
              <a:t>Se hace entrega de Informe técnico PIE a consejo escolar de manera online el 20 de mayo de 2020.</a:t>
            </a:r>
          </a:p>
          <a:p>
            <a:pPr lvl="0" algn="just"/>
            <a:r>
              <a:rPr lang="es-CL" dirty="0"/>
              <a:t>Día abierto PIE I semestre, informe de proceso por correo electrónico.</a:t>
            </a:r>
          </a:p>
          <a:p>
            <a:pPr lvl="0" algn="just"/>
            <a:r>
              <a:rPr lang="es-CL" dirty="0"/>
              <a:t>Comunicación diaria con apoderados y docentes por medios audiovisuales.</a:t>
            </a:r>
          </a:p>
          <a:p>
            <a:pPr lvl="0" algn="just"/>
            <a:r>
              <a:rPr lang="es-CL" dirty="0"/>
              <a:t>Día abierto PIE II semestre, reunión online de manera individual con cada apoderado y se hace entrega de Informe de proceso.</a:t>
            </a:r>
          </a:p>
          <a:p>
            <a:pPr lvl="0" algn="just"/>
            <a:r>
              <a:rPr lang="es-CL" dirty="0"/>
              <a:t>Se participa desde PIE, en reuniones de profesores jefes.</a:t>
            </a:r>
          </a:p>
          <a:p>
            <a:pPr lvl="0" algn="just"/>
            <a:r>
              <a:rPr lang="es-CL" dirty="0"/>
              <a:t>Se participa desde PIE, en reuniones semanales de Unidad Técnica.</a:t>
            </a:r>
          </a:p>
          <a:p>
            <a:pPr lvl="0" algn="just"/>
            <a:r>
              <a:rPr lang="es-CL" dirty="0"/>
              <a:t>Los estudiantes participan en las actividades planificadas para su curso en el marco del currículum</a:t>
            </a:r>
          </a:p>
          <a:p>
            <a:pPr lvl="0" algn="just"/>
            <a:r>
              <a:rPr lang="es-CL" dirty="0"/>
              <a:t>Estudiantes responden a objetivos priorizados, para el año 2020.</a:t>
            </a:r>
          </a:p>
          <a:p>
            <a:pPr lvl="0" algn="just"/>
            <a:r>
              <a:rPr lang="es-CL" dirty="0"/>
              <a:t>Todos los estudiantes que participan en PIE, son promovidos de curso.</a:t>
            </a:r>
          </a:p>
          <a:p>
            <a:pPr lvl="0" algn="just"/>
            <a:r>
              <a:rPr lang="es-CL" dirty="0"/>
              <a:t>Buena asistencia a clases virtuales de la mayoría de los estudiantes, exceptuando a 2 alumnos con dificultad de conexión.</a:t>
            </a:r>
          </a:p>
          <a:p>
            <a:pPr algn="just"/>
            <a:r>
              <a:rPr lang="es-CL" dirty="0"/>
              <a:t>Los alumnos con dificultad de conexión logran acceder al aprendizaje y responden a las actividades escolares. </a:t>
            </a:r>
          </a:p>
          <a:p>
            <a:pPr algn="just"/>
            <a:r>
              <a:rPr lang="es-CL" dirty="0"/>
              <a:t>Los logros de los estudiantes se comparten con la comunidad </a:t>
            </a:r>
          </a:p>
          <a:p>
            <a:endParaRPr lang="es-CL" dirty="0"/>
          </a:p>
        </p:txBody>
      </p:sp>
    </p:spTree>
    <p:extLst>
      <p:ext uri="{BB962C8B-B14F-4D97-AF65-F5344CB8AC3E}">
        <p14:creationId xmlns:p14="http://schemas.microsoft.com/office/powerpoint/2010/main" val="408368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67709" y="157018"/>
            <a:ext cx="8521267" cy="621146"/>
          </a:xfrm>
        </p:spPr>
        <p:txBody>
          <a:bodyPr>
            <a:normAutofit fontScale="90000"/>
          </a:bodyPr>
          <a:lstStyle/>
          <a:p>
            <a:r>
              <a:rPr lang="es-CL" dirty="0"/>
              <a:t>FODA 2020</a:t>
            </a:r>
          </a:p>
        </p:txBody>
      </p:sp>
      <p:graphicFrame>
        <p:nvGraphicFramePr>
          <p:cNvPr id="15" name="Marcador de contenido 14"/>
          <p:cNvGraphicFramePr>
            <a:graphicFrameLocks noGrp="1"/>
          </p:cNvGraphicFramePr>
          <p:nvPr>
            <p:ph idx="1"/>
            <p:extLst>
              <p:ext uri="{D42A27DB-BD31-4B8C-83A1-F6EECF244321}">
                <p14:modId xmlns:p14="http://schemas.microsoft.com/office/powerpoint/2010/main" val="3753174241"/>
              </p:ext>
            </p:extLst>
          </p:nvPr>
        </p:nvGraphicFramePr>
        <p:xfrm>
          <a:off x="1588655" y="778164"/>
          <a:ext cx="10233890" cy="5821162"/>
        </p:xfrm>
        <a:graphic>
          <a:graphicData uri="http://schemas.openxmlformats.org/drawingml/2006/table">
            <a:tbl>
              <a:tblPr firstRow="1" bandRow="1">
                <a:tableStyleId>{5C22544A-7EE6-4342-B048-85BDC9FD1C3A}</a:tableStyleId>
              </a:tblPr>
              <a:tblGrid>
                <a:gridCol w="5760790">
                  <a:extLst>
                    <a:ext uri="{9D8B030D-6E8A-4147-A177-3AD203B41FA5}">
                      <a16:colId xmlns:a16="http://schemas.microsoft.com/office/drawing/2014/main" val="2826894676"/>
                    </a:ext>
                  </a:extLst>
                </a:gridCol>
                <a:gridCol w="4473100">
                  <a:extLst>
                    <a:ext uri="{9D8B030D-6E8A-4147-A177-3AD203B41FA5}">
                      <a16:colId xmlns:a16="http://schemas.microsoft.com/office/drawing/2014/main" val="989083111"/>
                    </a:ext>
                  </a:extLst>
                </a:gridCol>
              </a:tblGrid>
              <a:tr h="351961">
                <a:tc>
                  <a:txBody>
                    <a:bodyPr/>
                    <a:lstStyle/>
                    <a:p>
                      <a:pPr algn="ctr"/>
                      <a:r>
                        <a:rPr lang="es-CL" dirty="0"/>
                        <a:t>FORTALEZAS</a:t>
                      </a:r>
                    </a:p>
                  </a:txBody>
                  <a:tcPr/>
                </a:tc>
                <a:tc>
                  <a:txBody>
                    <a:bodyPr/>
                    <a:lstStyle/>
                    <a:p>
                      <a:pPr algn="ctr"/>
                      <a:r>
                        <a:rPr lang="es-CL" dirty="0"/>
                        <a:t>DEBILIDADES</a:t>
                      </a:r>
                    </a:p>
                  </a:txBody>
                  <a:tcPr/>
                </a:tc>
                <a:extLst>
                  <a:ext uri="{0D108BD9-81ED-4DB2-BD59-A6C34878D82A}">
                    <a16:rowId xmlns:a16="http://schemas.microsoft.com/office/drawing/2014/main" val="4027436473"/>
                  </a:ext>
                </a:extLst>
              </a:tr>
              <a:tr h="5455402">
                <a:tc>
                  <a:txBody>
                    <a:bodyPr/>
                    <a:lstStyle/>
                    <a:p>
                      <a:pPr marL="342900" lvl="0" indent="-342900" algn="just">
                        <a:spcAft>
                          <a:spcPts val="0"/>
                        </a:spcAft>
                        <a:buFont typeface="Symbol" panose="05050102010706020507" pitchFamily="18" charset="2"/>
                        <a:buChar char=""/>
                      </a:pPr>
                      <a:r>
                        <a:rPr lang="es-CL"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Compromiso de los funcionarios con la mantención del servicio educativo.</a:t>
                      </a:r>
                    </a:p>
                    <a:p>
                      <a:pPr marL="342900" lvl="0" indent="-342900" algn="just">
                        <a:spcAft>
                          <a:spcPts val="0"/>
                        </a:spcAft>
                        <a:buFont typeface="Symbol" panose="05050102010706020507" pitchFamily="18" charset="2"/>
                        <a:buChar char=""/>
                      </a:pPr>
                      <a:r>
                        <a:rPr lang="es-CL"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Disposición de los colaboradores para asumir desafíos en contexto de pandemia.</a:t>
                      </a:r>
                    </a:p>
                    <a:p>
                      <a:pPr marL="342900" lvl="0" indent="-342900" algn="just">
                        <a:spcAft>
                          <a:spcPts val="0"/>
                        </a:spcAft>
                        <a:buFont typeface="Symbol" panose="05050102010706020507" pitchFamily="18" charset="2"/>
                        <a:buChar char=""/>
                      </a:pPr>
                      <a:r>
                        <a:rPr lang="es-CL"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Respeto y cumplimiento de los protocolos establecidos</a:t>
                      </a:r>
                    </a:p>
                    <a:p>
                      <a:pPr marL="342900" lvl="0" indent="-342900" algn="just">
                        <a:spcAft>
                          <a:spcPts val="0"/>
                        </a:spcAft>
                        <a:buFont typeface="Symbol" panose="05050102010706020507" pitchFamily="18" charset="2"/>
                        <a:buChar char=""/>
                      </a:pPr>
                      <a:r>
                        <a:rPr lang="es-CL"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Cumplimiento de cronograma de trabajo anual adaptado.</a:t>
                      </a:r>
                    </a:p>
                    <a:p>
                      <a:pPr marL="342900" lvl="0" indent="-342900" algn="just">
                        <a:spcAft>
                          <a:spcPts val="0"/>
                        </a:spcAft>
                        <a:buFont typeface="Symbol" panose="05050102010706020507" pitchFamily="18" charset="2"/>
                        <a:buChar char=""/>
                      </a:pPr>
                      <a:r>
                        <a:rPr lang="es-CL"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Oportuna respuesta de los apoderados a los requerimientos de Inspectoría General</a:t>
                      </a:r>
                    </a:p>
                    <a:p>
                      <a:pPr marL="342900" lvl="0" indent="-342900" algn="just">
                        <a:spcAft>
                          <a:spcPts val="0"/>
                        </a:spcAft>
                        <a:buFont typeface="Symbol" panose="05050102010706020507" pitchFamily="18" charset="2"/>
                        <a:buChar char=""/>
                      </a:pPr>
                      <a:r>
                        <a:rPr lang="es-CL"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Matricula 2021 desarrollada en un 100% de acuerdo a  cronograma.</a:t>
                      </a:r>
                    </a:p>
                    <a:p>
                      <a:pPr marL="342900" lvl="0" indent="-342900" algn="just">
                        <a:spcAft>
                          <a:spcPts val="0"/>
                        </a:spcAft>
                        <a:buFont typeface="Symbol" panose="05050102010706020507" pitchFamily="18" charset="2"/>
                        <a:buChar char=""/>
                      </a:pPr>
                      <a:r>
                        <a:rPr lang="es-CL"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Mayor y mejor uso de plataformas tecnológicas, para control de asistencia y contacto con apoderados </a:t>
                      </a:r>
                      <a:r>
                        <a:rPr lang="es-CL"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(ejemplo: CMI escolar, </a:t>
                      </a:r>
                      <a:r>
                        <a:rPr lang="es-CL" sz="12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Papinotas</a:t>
                      </a:r>
                      <a:r>
                        <a:rPr lang="es-CL"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spcAft>
                          <a:spcPts val="0"/>
                        </a:spcAft>
                        <a:buFont typeface="Symbol" panose="05050102010706020507" pitchFamily="18" charset="2"/>
                        <a:buChar char=""/>
                      </a:pPr>
                      <a:r>
                        <a:rPr lang="es-CL"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Proactividad del Directorio y la administración central para atender las necesidades de habilitación de los colegios para funcionar en modalidad de emergencia.</a:t>
                      </a:r>
                    </a:p>
                    <a:p>
                      <a:pPr marL="342900" lvl="0" indent="-342900" algn="just">
                        <a:spcAft>
                          <a:spcPts val="0"/>
                        </a:spcAft>
                        <a:buFont typeface="Symbol" panose="05050102010706020507" pitchFamily="18" charset="2"/>
                        <a:buChar char=""/>
                      </a:pPr>
                      <a:r>
                        <a:rPr lang="es-CL"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Contar con profesional de planta en el área de prevención </a:t>
                      </a:r>
                    </a:p>
                    <a:p>
                      <a:pPr marL="342900" lvl="0" indent="-342900" algn="just">
                        <a:spcAft>
                          <a:spcPts val="0"/>
                        </a:spcAft>
                        <a:buFont typeface="Symbol" panose="05050102010706020507" pitchFamily="18" charset="2"/>
                        <a:buChar char=""/>
                      </a:pPr>
                      <a:r>
                        <a:rPr lang="es-CL"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Contar con recursos para ir en apoyo de familias necesitadas de nuestro Colegio</a:t>
                      </a:r>
                    </a:p>
                    <a:p>
                      <a:pPr marL="342900" lvl="0" indent="-342900" algn="just">
                        <a:spcAft>
                          <a:spcPts val="0"/>
                        </a:spcAft>
                        <a:buFont typeface="Symbol" panose="05050102010706020507" pitchFamily="18" charset="2"/>
                        <a:buChar char=""/>
                      </a:pPr>
                      <a:r>
                        <a:rPr lang="es-CL"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Contar con recursos para cubrir necesidades de conectividad de los alumnos.</a:t>
                      </a:r>
                    </a:p>
                    <a:p>
                      <a:pPr marL="342900" lvl="0" indent="-342900" algn="just">
                        <a:spcAft>
                          <a:spcPts val="0"/>
                        </a:spcAft>
                        <a:buFont typeface="Symbol" panose="05050102010706020507" pitchFamily="18" charset="2"/>
                        <a:buChar char=""/>
                      </a:pPr>
                      <a:r>
                        <a:rPr lang="es-CL"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Familias dispuestas a apoyar a apoderados con necesidades socio económicas </a:t>
                      </a:r>
                    </a:p>
                    <a:p>
                      <a:pPr marL="342900" lvl="0" indent="-342900" algn="just">
                        <a:spcAft>
                          <a:spcPts val="0"/>
                        </a:spcAft>
                        <a:buFont typeface="Symbol" panose="05050102010706020507" pitchFamily="18" charset="2"/>
                        <a:buChar char=""/>
                      </a:pPr>
                      <a:r>
                        <a:rPr lang="es-CL"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Contar con un equipo de Formación creativo y comprometido con el Colegio.  </a:t>
                      </a:r>
                    </a:p>
                    <a:p>
                      <a:pPr marL="342900" lvl="0" indent="-342900" algn="just">
                        <a:spcAft>
                          <a:spcPts val="0"/>
                        </a:spcAft>
                        <a:buFont typeface="Symbol" panose="05050102010706020507" pitchFamily="18" charset="2"/>
                        <a:buChar char=""/>
                      </a:pPr>
                      <a:r>
                        <a:rPr lang="es-CL"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Capacidad de efectuar adecuaciones curriculares, de acuerdo a los requerimientos año 2020</a:t>
                      </a:r>
                    </a:p>
                    <a:p>
                      <a:pPr marL="342900" lvl="0" indent="-342900" algn="just">
                        <a:spcAft>
                          <a:spcPts val="0"/>
                        </a:spcAft>
                        <a:buFont typeface="Symbol" panose="05050102010706020507" pitchFamily="18" charset="2"/>
                        <a:buChar char=""/>
                      </a:pPr>
                      <a:r>
                        <a:rPr lang="es-CL"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Nula deserción de los estudiantes.</a:t>
                      </a:r>
                    </a:p>
                    <a:p>
                      <a:pPr marL="342900" lvl="0" indent="-342900" algn="just">
                        <a:spcAft>
                          <a:spcPts val="0"/>
                        </a:spcAft>
                        <a:buFont typeface="Symbol" panose="05050102010706020507" pitchFamily="18" charset="2"/>
                        <a:buChar char=""/>
                      </a:pPr>
                      <a:r>
                        <a:rPr lang="es-CL"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Cumplimiento de las acciones PME adaptadas.</a:t>
                      </a:r>
                    </a:p>
                    <a:p>
                      <a:endParaRPr lang="es-CL" sz="1200" dirty="0"/>
                    </a:p>
                  </a:txBody>
                  <a:tcPr/>
                </a:tc>
                <a:tc>
                  <a:txBody>
                    <a:bodyPr/>
                    <a:lstStyle/>
                    <a:p>
                      <a:pPr marL="342900" lvl="0" indent="-342900" algn="just" defTabSz="457200" rtl="0" eaLnBrk="1" latinLnBrk="0" hangingPunct="1">
                        <a:spcAft>
                          <a:spcPts val="0"/>
                        </a:spcAft>
                        <a:buFont typeface="Symbol" panose="05050102010706020507" pitchFamily="18" charset="2"/>
                        <a:buChar char=""/>
                      </a:pPr>
                      <a:r>
                        <a:rPr lang="es-CL"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Asignaturas con mejor asistencia que otras (ejemplo, áreas artísticas)</a:t>
                      </a:r>
                    </a:p>
                    <a:p>
                      <a:pPr marL="342900" lvl="0" indent="-342900" algn="just" defTabSz="457200" rtl="0" eaLnBrk="1" latinLnBrk="0" hangingPunct="1">
                        <a:spcAft>
                          <a:spcPts val="0"/>
                        </a:spcAft>
                        <a:buFont typeface="Symbol" panose="05050102010706020507" pitchFamily="18" charset="2"/>
                        <a:buChar char=""/>
                      </a:pPr>
                      <a:r>
                        <a:rPr lang="es-CL"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Algunos apoderados presentan dificultades para acompañar procesos de aprendizajes, ya sea por bajo nivel de habilidades tecnológicas o pertinencia cultural, o por no contar con disponibilidad de tiempo entre su trabajo y el hogar</a:t>
                      </a:r>
                    </a:p>
                    <a:p>
                      <a:pPr marL="342900" lvl="0" indent="-342900" algn="just" defTabSz="457200" rtl="0" eaLnBrk="1" latinLnBrk="0" hangingPunct="1">
                        <a:spcAft>
                          <a:spcPts val="0"/>
                        </a:spcAft>
                        <a:buFont typeface="Symbol" panose="05050102010706020507" pitchFamily="18" charset="2"/>
                        <a:buChar char=""/>
                      </a:pPr>
                      <a:r>
                        <a:rPr lang="es-CL"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 contábamos con capacitación previa, de los docentes y asistentes, en aplicación de tecnología en el aula. (ejemplo, elaboración videos, uso de plataformas</a:t>
                      </a:r>
                      <a:r>
                        <a:rPr lang="es-CL" sz="1200" b="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s-CL" sz="1200" b="0" kern="1200"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meet</a:t>
                      </a:r>
                      <a:r>
                        <a:rPr lang="es-CL" sz="1200" b="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s-CL" sz="1200" b="0" kern="1200"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classroom</a:t>
                      </a:r>
                      <a:r>
                        <a:rPr lang="es-CL" sz="1200" b="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s-CL" sz="1200" b="0" kern="1200"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etc</a:t>
                      </a:r>
                      <a:r>
                        <a:rPr lang="es-CL" sz="1200" b="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s-CL"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defTabSz="457200" rtl="0" eaLnBrk="1" latinLnBrk="0" hangingPunct="1">
                        <a:spcAft>
                          <a:spcPts val="0"/>
                        </a:spcAft>
                        <a:buFont typeface="Symbol" panose="05050102010706020507" pitchFamily="18" charset="2"/>
                        <a:buChar char=""/>
                      </a:pPr>
                      <a:r>
                        <a:rPr lang="es-CL"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Dificultad para lograr el impacto deseado en acciones</a:t>
                      </a:r>
                      <a:r>
                        <a:rPr lang="es-CL" sz="1200" b="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s-CL"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adaptadas, que requieren presencia de alumnos y apoderados para fortalecer vínculos y que tengan el sentido propio de nuestro Proyecto.</a:t>
                      </a:r>
                    </a:p>
                    <a:p>
                      <a:pPr marL="342900" lvl="0" indent="-342900" algn="just" defTabSz="457200" rtl="0" eaLnBrk="1" latinLnBrk="0" hangingPunct="1">
                        <a:spcAft>
                          <a:spcPts val="0"/>
                        </a:spcAft>
                        <a:buFont typeface="Symbol" panose="05050102010706020507" pitchFamily="18" charset="2"/>
                        <a:buChar char=""/>
                      </a:pPr>
                      <a:r>
                        <a:rPr lang="es-CL" sz="12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Contar con personal que por su condición de salud es de alto riesgo.</a:t>
                      </a:r>
                    </a:p>
                    <a:p>
                      <a:endParaRPr lang="es-CL" sz="1200" dirty="0"/>
                    </a:p>
                  </a:txBody>
                  <a:tcPr/>
                </a:tc>
                <a:extLst>
                  <a:ext uri="{0D108BD9-81ED-4DB2-BD59-A6C34878D82A}">
                    <a16:rowId xmlns:a16="http://schemas.microsoft.com/office/drawing/2014/main" val="485219769"/>
                  </a:ext>
                </a:extLst>
              </a:tr>
            </a:tbl>
          </a:graphicData>
        </a:graphic>
      </p:graphicFrame>
    </p:spTree>
    <p:extLst>
      <p:ext uri="{BB962C8B-B14F-4D97-AF65-F5344CB8AC3E}">
        <p14:creationId xmlns:p14="http://schemas.microsoft.com/office/powerpoint/2010/main" val="2614601163"/>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2023</TotalTime>
  <Words>2204</Words>
  <Application>Microsoft Office PowerPoint</Application>
  <PresentationFormat>Panorámica</PresentationFormat>
  <Paragraphs>577</Paragraphs>
  <Slides>20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Arial</vt:lpstr>
      <vt:lpstr>Calibri</vt:lpstr>
      <vt:lpstr>Century Gothic</vt:lpstr>
      <vt:lpstr>Symbol</vt:lpstr>
      <vt:lpstr>Wingdings 3</vt:lpstr>
      <vt:lpstr>Espiral</vt:lpstr>
      <vt:lpstr>Rendición de cuentas  2020 </vt:lpstr>
      <vt:lpstr>Tabla </vt:lpstr>
      <vt:lpstr>Indicadores de calidad</vt:lpstr>
      <vt:lpstr>Programa de Integración Escolar 2020</vt:lpstr>
      <vt:lpstr>Presentación de PowerPoint</vt:lpstr>
      <vt:lpstr>Reevaluación final </vt:lpstr>
      <vt:lpstr>Presentación de PowerPoint</vt:lpstr>
      <vt:lpstr>Presentación de PowerPoint</vt:lpstr>
      <vt:lpstr>FODA 2020</vt:lpstr>
      <vt:lpstr>FODA 2020</vt:lpstr>
      <vt:lpstr>Acciones ejecutadas considerando objetivos del Plan Estratégico y PME</vt:lpstr>
      <vt:lpstr> </vt:lpstr>
      <vt:lpstr>Capacitación ejecutada año 2020</vt:lpstr>
      <vt:lpstr>RESULTADOS HISTÓRICOS PRUEBAS SIMCE </vt:lpstr>
      <vt:lpstr>Indicadores de Desarrollo personal y social 2019</vt:lpstr>
      <vt:lpstr>RECURSOS HUMANOS, MATERIALES Y MANTENCIÓN GENERAL </vt:lpstr>
      <vt:lpstr>Principales aspectos a considerar para trabajo año 2021</vt:lpstr>
      <vt:lpstr>Matrícula 2021</vt:lpstr>
      <vt:lpstr>Cronograma de Inicio  2021</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Consejo de Profesores</dc:title>
  <dc:creator>Usuario</dc:creator>
  <cp:lastModifiedBy>Rector</cp:lastModifiedBy>
  <cp:revision>157</cp:revision>
  <cp:lastPrinted>2018-12-12T18:42:03Z</cp:lastPrinted>
  <dcterms:created xsi:type="dcterms:W3CDTF">2015-12-30T18:13:59Z</dcterms:created>
  <dcterms:modified xsi:type="dcterms:W3CDTF">2021-01-14T15:39:41Z</dcterms:modified>
</cp:coreProperties>
</file>